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
  </p:notesMasterIdLst>
  <p:sldIdLst>
    <p:sldId id="257" r:id="rId2"/>
    <p:sldId id="258"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EEE6E8"/>
    <a:srgbClr val="F67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24" autoAdjust="0"/>
  </p:normalViewPr>
  <p:slideViewPr>
    <p:cSldViewPr snapToGrid="0">
      <p:cViewPr varScale="1">
        <p:scale>
          <a:sx n="87" d="100"/>
          <a:sy n="87"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DA0B8-177F-46FA-A8FF-7FB9FBECC2E9}" type="datetimeFigureOut">
              <a:rPr lang="de-CH" smtClean="0"/>
              <a:t>08.04.2025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DC95A-5F2E-4067-865E-4C61D34AAC52}" type="slidenum">
              <a:rPr lang="de-CH" smtClean="0"/>
              <a:t>‹Nr.›</a:t>
            </a:fld>
            <a:endParaRPr lang="de-CH"/>
          </a:p>
        </p:txBody>
      </p:sp>
    </p:spTree>
    <p:extLst>
      <p:ext uri="{BB962C8B-B14F-4D97-AF65-F5344CB8AC3E}">
        <p14:creationId xmlns:p14="http://schemas.microsoft.com/office/powerpoint/2010/main" val="213835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gpmrutten.github.io/ggpmrutten/RootTraitStrategi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Botschaften:</a:t>
            </a:r>
          </a:p>
          <a:p>
            <a:pPr marL="171450" indent="-171450" algn="l" defTabSz="914400" rtl="0" eaLnBrk="1" latinLnBrk="0" hangingPunct="1">
              <a:buFont typeface="Arial" panose="020B0604020202020204" pitchFamily="34" charset="0"/>
              <a:buChar char="•"/>
            </a:pPr>
            <a:r>
              <a:rPr lang="de-CH" sz="1000" kern="1200" dirty="0">
                <a:solidFill>
                  <a:schemeClr val="tx1"/>
                </a:solidFill>
                <a:latin typeface="+mn-lt"/>
                <a:ea typeface="+mn-ea"/>
                <a:cs typeface="+mn-cs"/>
              </a:rPr>
              <a:t>Das Klima verändert sich – und zwar schnell, innerhalb einer Baumgeneration. </a:t>
            </a:r>
          </a:p>
          <a:p>
            <a:pPr marL="171450" indent="-171450" algn="l" defTabSz="914400" rtl="0" eaLnBrk="1" latinLnBrk="0" hangingPunct="1">
              <a:buFont typeface="Arial" panose="020B0604020202020204" pitchFamily="34" charset="0"/>
              <a:buChar char="•"/>
            </a:pPr>
            <a:r>
              <a:rPr lang="de-CH" sz="1200" dirty="0">
                <a:effectLst/>
                <a:latin typeface="Segoe UI" panose="020B0502040204020203" pitchFamily="34" charset="0"/>
              </a:rPr>
              <a:t>Der Wald ist anpassungsfähig. Natürliche Anpassung braucht jedoch viel Zeit. Wir sind - zumindest auf bestimmten Flächen- auf kontinuierliche Waldleistungen angewiesen.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Segoe UI" panose="020B0502040204020203" pitchFamily="34" charset="0"/>
              </a:rPr>
              <a:t>Wälder mit vielfältiger Baumarten- und Altersgruppenzusammensetzung können sich besser an den Klimawandel anpassen </a:t>
            </a:r>
            <a:r>
              <a:rPr lang="de-CH" sz="1800" dirty="0">
                <a:effectLst/>
                <a:latin typeface="Calibri" panose="020F0502020204030204" pitchFamily="34" charset="0"/>
                <a:ea typeface="Times New Roman" panose="02020603050405020304" pitchFamily="18" charset="0"/>
                <a:cs typeface="Aptos" panose="020B0004020202020204" pitchFamily="34" charset="0"/>
              </a:rPr>
              <a:t>als Wälder, die </a:t>
            </a:r>
            <a:r>
              <a:rPr lang="de-CH" sz="1800" dirty="0">
                <a:solidFill>
                  <a:srgbClr val="C82613"/>
                </a:solidFill>
                <a:effectLst/>
                <a:latin typeface="Calibri" panose="020F0502020204030204" pitchFamily="34" charset="0"/>
                <a:ea typeface="Times New Roman" panose="02020603050405020304" pitchFamily="18" charset="0"/>
                <a:cs typeface="Aptos" panose="020B0004020202020204" pitchFamily="34" charset="0"/>
              </a:rPr>
              <a:t>aus gleichaltrigen Bäumen einer Art bestehen.</a:t>
            </a:r>
            <a:endParaRPr lang="de-CH" sz="1200" dirty="0">
              <a:effectLst/>
              <a:latin typeface="Segoe UI" panose="020B0502040204020203" pitchFamily="34" charset="0"/>
            </a:endParaRPr>
          </a:p>
          <a:p>
            <a:pPr marL="171450" indent="-171450" algn="l" defTabSz="914400" rtl="0" eaLnBrk="1" latinLnBrk="0" hangingPunct="1">
              <a:buFont typeface="Arial" panose="020B0604020202020204" pitchFamily="34" charset="0"/>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Die Baumarten unterscheiden sich in ihren Ansprüchen bezüglich Klima und Boden. Wir bringen in Erfahrung, welche Baumarten auf welchem Standort zukunftsfähig sind. </a:t>
            </a:r>
            <a:endParaRPr lang="de-CH" sz="1200" dirty="0">
              <a:effectLst/>
              <a:latin typeface="Segoe UI" panose="020B0502040204020203" pitchFamily="34" charset="0"/>
            </a:endParaRPr>
          </a:p>
          <a:p>
            <a:pPr marL="171450" indent="-171450" algn="l" defTabSz="914400" rtl="0" eaLnBrk="1" latinLnBrk="0" hangingPunct="1">
              <a:buFont typeface="Arial" panose="020B0604020202020204" pitchFamily="34" charset="0"/>
              <a:buChar char="•"/>
            </a:pPr>
            <a:r>
              <a:rPr lang="de-CH" dirty="0"/>
              <a:t>Bund, Kantone, Waldeigentümer, Forstbetrieb und die WSL engagieren sich gemeinsam für Empfehlungen zukunftsfähiger Baumarten.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Calibri" panose="020F0502020204030204" pitchFamily="34" charset="0"/>
                <a:ea typeface="Calibri" panose="020F0502020204030204" pitchFamily="34" charset="0"/>
                <a:cs typeface="Times New Roman" panose="02020603050405020304" pitchFamily="18" charset="0"/>
              </a:rPr>
              <a:t>Ein zukunftsfähiger Wald verfügt über klimafitte Baumarten in der Verjüngung. Wo diese in der Verjüngung fehlen, können diese punktuell durch Pflanzungen eingebracht werden. Die Baumartenzusammensetzung kann durch gezielte Pflege beeinflussten werden.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Das Netzwerk ist offen für Projekte aus Praxis und Forschung</a:t>
            </a:r>
          </a:p>
          <a:p>
            <a:endParaRPr lang="de-CH" dirty="0"/>
          </a:p>
          <a:p>
            <a:r>
              <a:rPr lang="de-CH" dirty="0"/>
              <a:t>Weitere Informationen: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solidFill>
                  <a:srgbClr val="006666"/>
                </a:solidFill>
                <a:latin typeface="+mn-lt"/>
              </a:rPr>
              <a:t>Mehr als 55’000 Bäume wurden gepflanzt. </a:t>
            </a:r>
            <a:endParaRPr lang="de-CH"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kern="100" dirty="0">
                <a:solidFill>
                  <a:schemeClr val="bg1"/>
                </a:solidFill>
                <a:latin typeface="Selawik Light" panose="020B0502040204020203" pitchFamily="34" charset="0"/>
                <a:ea typeface="Calibri" panose="020F0502020204030204" pitchFamily="34" charset="0"/>
                <a:cs typeface="Times New Roman" panose="02020603050405020304" pitchFamily="18" charset="0"/>
              </a:rPr>
              <a:t>Die Frage aus der Praxis lautet: </a:t>
            </a:r>
            <a:r>
              <a:rPr lang="de-CH" sz="1200" i="1" kern="100" dirty="0">
                <a:solidFill>
                  <a:schemeClr val="bg1"/>
                </a:solidFill>
                <a:latin typeface="Selawik Light" panose="020B0502040204020203" pitchFamily="34" charset="0"/>
                <a:ea typeface="Calibri" panose="020F0502020204030204" pitchFamily="34" charset="0"/>
                <a:cs typeface="Times New Roman" panose="02020603050405020304" pitchFamily="18" charset="0"/>
              </a:rPr>
              <a:t>Können Baumarten bereits heute auf Standorten eingebracht werden, wo sie gegen Ende des Jahrhunderts als geeignet gelten?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kern="100" dirty="0">
                <a:latin typeface="Selawik Light" panose="020B0502040204020203" pitchFamily="34" charset="0"/>
                <a:ea typeface="Calibri" panose="020F0502020204030204" pitchFamily="34" charset="0"/>
                <a:cs typeface="Times New Roman" panose="02020603050405020304" pitchFamily="18" charset="0"/>
              </a:rPr>
              <a:t>Die Frage aus der Wissenschaft lautet: </a:t>
            </a:r>
            <a:r>
              <a:rPr lang="de-CH" sz="1200" i="1" kern="100" dirty="0">
                <a:latin typeface="Selawik Light" panose="020B0502040204020203" pitchFamily="34" charset="0"/>
                <a:ea typeface="Calibri" panose="020F0502020204030204" pitchFamily="34" charset="0"/>
                <a:cs typeface="Times New Roman" panose="02020603050405020304" pitchFamily="18" charset="0"/>
              </a:rPr>
              <a:t>Welche Umweltfaktoren bestimmen das Überleben, die Vitalität und das Wachstum von Baumarten?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i="0" kern="100" dirty="0">
                <a:latin typeface="Selawik Light" panose="020B0502040204020203" pitchFamily="34" charset="0"/>
                <a:ea typeface="Calibri" panose="020F0502020204030204" pitchFamily="34" charset="0"/>
                <a:cs typeface="Times New Roman" panose="02020603050405020304" pitchFamily="18" charset="0"/>
              </a:rPr>
              <a:t>Die Testpflanzungsflächen decken alle Regionen, alle waldfähigen Höhenstufen und viele Bodentypen der Schweiz 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i="0" kern="100" dirty="0">
                <a:latin typeface="Selawik Light" panose="020B0502040204020203" pitchFamily="34" charset="0"/>
                <a:ea typeface="Calibri" panose="020F0502020204030204" pitchFamily="34" charset="0"/>
                <a:cs typeface="Times New Roman" panose="02020603050405020304" pitchFamily="18" charset="0"/>
              </a:rPr>
              <a:t>Die höchste Versuchsfläche liegt in Samedan (1820 m ü M) die tiefste in Losone (250 m ü M). In Samedan wird bereits die Traubeneiche getestet (Foto auf Slide 1). </a:t>
            </a:r>
            <a:endParaRPr lang="de-CH"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i="0" kern="100" dirty="0">
                <a:solidFill>
                  <a:schemeClr val="tx1"/>
                </a:solidFill>
                <a:latin typeface="Selawik Light" panose="020B0502040204020203" pitchFamily="34" charset="0"/>
                <a:ea typeface="Calibri" panose="020F0502020204030204" pitchFamily="34" charset="0"/>
                <a:cs typeface="Times New Roman" panose="02020603050405020304" pitchFamily="18" charset="0"/>
              </a:rPr>
              <a:t>Baumarten im </a:t>
            </a:r>
            <a:r>
              <a:rPr lang="de-CH" sz="1200" i="0" kern="100" dirty="0" err="1">
                <a:solidFill>
                  <a:schemeClr val="tx1"/>
                </a:solidFill>
                <a:latin typeface="Selawik Light" panose="020B0502040204020203" pitchFamily="34" charset="0"/>
                <a:ea typeface="Calibri" panose="020F0502020204030204" pitchFamily="34" charset="0"/>
                <a:cs typeface="Times New Roman" panose="02020603050405020304" pitchFamily="18" charset="0"/>
              </a:rPr>
              <a:t>Kernset</a:t>
            </a:r>
            <a:r>
              <a:rPr lang="de-CH" sz="1200" i="0" kern="100" dirty="0">
                <a:solidFill>
                  <a:schemeClr val="tx1"/>
                </a:solidFill>
                <a:latin typeface="Selawik Light" panose="020B0502040204020203" pitchFamily="34" charset="0"/>
                <a:ea typeface="Calibri" panose="020F0502020204030204" pitchFamily="34" charset="0"/>
                <a:cs typeface="Times New Roman" panose="02020603050405020304" pitchFamily="18" charset="0"/>
              </a:rPr>
              <a:t> werden auf 35 Flächen getestet: Weisstanne, Bergahorn, Buche, Lärche, Fichte, Föhre, Douglasie, Traubeneiche, Winterlinde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i="0" kern="100" dirty="0">
                <a:solidFill>
                  <a:schemeClr val="tx1"/>
                </a:solidFill>
                <a:latin typeface="Selawik Light" panose="020B0502040204020203" pitchFamily="34" charset="0"/>
                <a:ea typeface="Calibri" panose="020F0502020204030204" pitchFamily="34" charset="0"/>
                <a:cs typeface="Times New Roman" panose="02020603050405020304" pitchFamily="18" charset="0"/>
              </a:rPr>
              <a:t>Baumarten im </a:t>
            </a:r>
            <a:r>
              <a:rPr lang="de-CH" sz="1200" i="0" kern="100" dirty="0" err="1">
                <a:solidFill>
                  <a:schemeClr val="tx1"/>
                </a:solidFill>
                <a:latin typeface="Selawik Light" panose="020B0502040204020203" pitchFamily="34" charset="0"/>
                <a:ea typeface="Calibri" panose="020F0502020204030204" pitchFamily="34" charset="0"/>
                <a:cs typeface="Times New Roman" panose="02020603050405020304" pitchFamily="18" charset="0"/>
              </a:rPr>
              <a:t>Ergänzungset</a:t>
            </a:r>
            <a:r>
              <a:rPr lang="de-CH" sz="1200" i="0" kern="100" dirty="0">
                <a:solidFill>
                  <a:schemeClr val="tx1"/>
                </a:solidFill>
                <a:latin typeface="Selawik Light" panose="020B0502040204020203" pitchFamily="34" charset="0"/>
                <a:ea typeface="Calibri" panose="020F0502020204030204" pitchFamily="34" charset="0"/>
                <a:cs typeface="Times New Roman" panose="02020603050405020304" pitchFamily="18" charset="0"/>
              </a:rPr>
              <a:t> werden auf 15 Flächen getestet: Schneeballblättriger Ahorn, Spitzahorn, Atlaszeder, Baumhasel, Nussbaum, Kirschbaum, Zerreiche, Stieleiche, Elsbeere</a:t>
            </a:r>
          </a:p>
          <a:p>
            <a:pPr marL="171450" indent="-171450">
              <a:buFont typeface="Arial" panose="020B0604020202020204" pitchFamily="34" charset="0"/>
              <a:buChar char="•"/>
            </a:pPr>
            <a:r>
              <a:rPr lang="de-CH" sz="1200" dirty="0">
                <a:solidFill>
                  <a:srgbClr val="2D2D2D"/>
                </a:solidFill>
                <a:latin typeface="Selawik Light" panose="020B0502040204020203" pitchFamily="34" charset="0"/>
              </a:rPr>
              <a:t>Für jede Baumart wurden Samen von 7 verschieden Herkünften gesammelt</a:t>
            </a:r>
          </a:p>
          <a:p>
            <a:pPr marL="171450" indent="-171450">
              <a:buFont typeface="Arial" panose="020B0604020202020204" pitchFamily="34" charset="0"/>
              <a:buChar char="•"/>
            </a:pPr>
            <a:r>
              <a:rPr lang="de-CH" sz="1200" kern="100" dirty="0">
                <a:latin typeface="Selawik Light" panose="020B0502040204020203" pitchFamily="34" charset="0"/>
                <a:ea typeface="Calibri" panose="020F0502020204030204" pitchFamily="34" charset="0"/>
                <a:cs typeface="Times New Roman" panose="02020603050405020304" pitchFamily="18" charset="0"/>
              </a:rPr>
              <a:t>Die ersten Empfehlungen können wir ab 2025 dazu geben, wo die Baumarten anwachsen und wo nicht. Ab dann veröffentlichen wir Ergebnisse zum Überleben der Pflanzen und zu Schäden in der </a:t>
            </a:r>
            <a:r>
              <a:rPr lang="de-CH" sz="1200" kern="100" dirty="0" err="1">
                <a:latin typeface="Selawik Light" panose="020B0502040204020203" pitchFamily="34" charset="0"/>
                <a:ea typeface="Calibri" panose="020F0502020204030204" pitchFamily="34" charset="0"/>
                <a:cs typeface="Times New Roman" panose="02020603050405020304" pitchFamily="18" charset="0"/>
              </a:rPr>
              <a:t>Anwuchsphase</a:t>
            </a:r>
            <a:r>
              <a:rPr lang="de-CH" sz="1200" kern="100" dirty="0">
                <a:latin typeface="Selawik Light" panose="020B0502040204020203"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kern="100" dirty="0">
                <a:latin typeface="Selawik Light" panose="020B0502040204020203" pitchFamily="34" charset="0"/>
                <a:ea typeface="Calibri" panose="020F0502020204030204" pitchFamily="34" charset="0"/>
                <a:cs typeface="Times New Roman" panose="02020603050405020304" pitchFamily="18" charset="0"/>
              </a:rPr>
              <a:t>Ab 2028 ist die erste Publikation zum Wachstum in der Jugendphase zu erwarten. </a:t>
            </a:r>
          </a:p>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5"/>
          </p:nvPr>
        </p:nvSpPr>
        <p:spPr/>
        <p:txBody>
          <a:bodyPr/>
          <a:lstStyle/>
          <a:p>
            <a:fld id="{BF6DC95A-5F2E-4067-865E-4C61D34AAC52}" type="slidenum">
              <a:rPr lang="de-CH" smtClean="0"/>
              <a:t>1</a:t>
            </a:fld>
            <a:endParaRPr lang="de-CH"/>
          </a:p>
        </p:txBody>
      </p:sp>
    </p:spTree>
    <p:extLst>
      <p:ext uri="{BB962C8B-B14F-4D97-AF65-F5344CB8AC3E}">
        <p14:creationId xmlns:p14="http://schemas.microsoft.com/office/powerpoint/2010/main" val="151828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Zusätzliche Infos:</a:t>
            </a:r>
          </a:p>
          <a:p>
            <a:pPr marL="171450" indent="-171450">
              <a:buFont typeface="Arial" panose="020B0604020202020204" pitchFamily="34" charset="0"/>
              <a:buChar char="•"/>
            </a:pPr>
            <a:r>
              <a:rPr lang="de-CH" dirty="0"/>
              <a:t>Die letzte Fläche wurde im Juni 2023 in </a:t>
            </a:r>
            <a:r>
              <a:rPr lang="de-CH" dirty="0" err="1"/>
              <a:t>Champéry</a:t>
            </a:r>
            <a:r>
              <a:rPr lang="de-CH" dirty="0"/>
              <a:t> eingerichtet. Foto auf Slide 2: </a:t>
            </a:r>
            <a:r>
              <a:rPr lang="de-CH" dirty="0" err="1"/>
              <a:t>Pflanzunge</a:t>
            </a:r>
            <a:r>
              <a:rPr lang="de-CH" dirty="0"/>
              <a:t> des letzten Baums in </a:t>
            </a:r>
            <a:r>
              <a:rPr lang="de-CH" dirty="0" err="1"/>
              <a:t>Champéry</a:t>
            </a:r>
            <a:r>
              <a:rPr lang="de-CH" dirty="0"/>
              <a:t> mit Kathrin Streit, Jean-Christoph </a:t>
            </a:r>
            <a:r>
              <a:rPr lang="de-CH" dirty="0" err="1"/>
              <a:t>Clivaz</a:t>
            </a:r>
            <a:r>
              <a:rPr lang="de-CH" dirty="0"/>
              <a:t> (VS), Robert Jenni (BAFU) und François Vaudan (</a:t>
            </a:r>
            <a:r>
              <a:rPr lang="de-CH" sz="1800" b="0" i="0" u="none" strike="noStrike" dirty="0">
                <a:solidFill>
                  <a:srgbClr val="000000"/>
                </a:solidFill>
                <a:effectLst/>
                <a:latin typeface="Calibri" panose="020F0502020204030204" pitchFamily="34" charset="0"/>
              </a:rPr>
              <a:t>Triage forestier des </a:t>
            </a:r>
            <a:r>
              <a:rPr lang="de-CH" sz="1800" b="0" i="0" u="none" strike="noStrike" dirty="0" err="1">
                <a:solidFill>
                  <a:srgbClr val="000000"/>
                </a:solidFill>
                <a:effectLst/>
                <a:latin typeface="Calibri" panose="020F0502020204030204" pitchFamily="34" charset="0"/>
              </a:rPr>
              <a:t>Dents</a:t>
            </a:r>
            <a:r>
              <a:rPr lang="de-CH" sz="1800" b="0" i="0" u="none" strike="noStrike" dirty="0">
                <a:solidFill>
                  <a:srgbClr val="000000"/>
                </a:solidFill>
                <a:effectLst/>
                <a:latin typeface="Calibri" panose="020F0502020204030204" pitchFamily="34" charset="0"/>
              </a:rPr>
              <a:t>-du-Midi)</a:t>
            </a:r>
            <a:r>
              <a:rPr lang="de-CH" dirty="0"/>
              <a:t>.</a:t>
            </a:r>
          </a:p>
          <a:p>
            <a:pPr marL="171450" indent="-171450">
              <a:buFont typeface="Arial" panose="020B0604020202020204" pitchFamily="34" charset="0"/>
              <a:buChar char="•"/>
            </a:pPr>
            <a:r>
              <a:rPr lang="de-CH" dirty="0"/>
              <a:t>Das Diagramm zeigt die klimatische Verteilung der Testpflanzungsflächen. Die Daten stammen von CHELSA, </a:t>
            </a:r>
            <a:r>
              <a:rPr lang="de-CH" dirty="0" err="1"/>
              <a:t>Krager</a:t>
            </a:r>
            <a:r>
              <a:rPr lang="de-CH" dirty="0"/>
              <a:t> et al., 2007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solidFill>
                  <a:srgbClr val="006666"/>
                </a:solidFill>
              </a:rPr>
              <a:t>Seit Herbst 2024 werden alle zwei Jahre an allen Pflanzen </a:t>
            </a:r>
            <a:r>
              <a:rPr lang="de-CH" b="1" dirty="0">
                <a:solidFill>
                  <a:srgbClr val="006666"/>
                </a:solidFill>
              </a:rPr>
              <a:t>das Wachstum </a:t>
            </a:r>
            <a:r>
              <a:rPr lang="de-CH" dirty="0">
                <a:solidFill>
                  <a:srgbClr val="006666"/>
                </a:solidFill>
              </a:rPr>
              <a:t>erhoben: bedeutet explizit, dass wir jedes Jahr auf der Hälfte der Flächen das Wachstum erheben (im nächsten Jahr auf der </a:t>
            </a:r>
            <a:r>
              <a:rPr lang="de-CH">
                <a:solidFill>
                  <a:srgbClr val="006666"/>
                </a:solidFill>
              </a:rPr>
              <a:t>zweiten Hälfte)</a:t>
            </a:r>
            <a:endParaRPr lang="de-CH" dirty="0"/>
          </a:p>
          <a:p>
            <a:pPr marL="171450" indent="-171450">
              <a:buFont typeface="Arial" panose="020B0604020202020204" pitchFamily="34" charset="0"/>
              <a:buChar char="•"/>
            </a:pPr>
            <a:r>
              <a:rPr lang="de-CH" dirty="0"/>
              <a:t>Das </a:t>
            </a:r>
            <a:r>
              <a:rPr lang="de-CH" dirty="0" err="1">
                <a:hlinkClick r:id="rId3"/>
              </a:rPr>
              <a:t>ecoloGy</a:t>
            </a:r>
            <a:r>
              <a:rPr lang="de-CH" dirty="0">
                <a:hlinkClick r:id="rId3"/>
              </a:rPr>
              <a:t> </a:t>
            </a:r>
            <a:r>
              <a:rPr lang="de-CH" dirty="0" err="1">
                <a:hlinkClick r:id="rId3"/>
              </a:rPr>
              <a:t>fRom</a:t>
            </a:r>
            <a:r>
              <a:rPr lang="de-CH" dirty="0">
                <a:hlinkClick r:id="rId3"/>
              </a:rPr>
              <a:t> </a:t>
            </a:r>
            <a:r>
              <a:rPr lang="de-CH" dirty="0" err="1">
                <a:hlinkClick r:id="rId3"/>
              </a:rPr>
              <a:t>belowGRound</a:t>
            </a:r>
            <a:r>
              <a:rPr lang="de-CH" dirty="0"/>
              <a:t> Projekt wird von Gemma Rutten von der Uni Bern geleitet. </a:t>
            </a:r>
            <a:r>
              <a:rPr lang="de-CH" b="0" i="0" dirty="0">
                <a:solidFill>
                  <a:srgbClr val="2D2D2D"/>
                </a:solidFill>
                <a:effectLst/>
                <a:latin typeface="AktivGrotesk"/>
              </a:rPr>
              <a:t>2024 wurde auf sechs Testpflanzungsflächen (unter anderem Neuenegg Foto) die Wechselwirkungen zwischen den Bodengemeinschaften und sechs unserer gepflanzten Laubbaumarten untersucht. Weitere Projekte sind zum Beispiel das Polytunnel </a:t>
            </a:r>
            <a:r>
              <a:rPr lang="de-CH" b="0" i="0" dirty="0" err="1">
                <a:solidFill>
                  <a:srgbClr val="2D2D2D"/>
                </a:solidFill>
                <a:effectLst/>
                <a:latin typeface="AktivGrotesk"/>
              </a:rPr>
              <a:t>Experiement</a:t>
            </a:r>
            <a:r>
              <a:rPr lang="de-CH" b="0" i="0" dirty="0">
                <a:solidFill>
                  <a:srgbClr val="2D2D2D"/>
                </a:solidFill>
                <a:effectLst/>
                <a:latin typeface="AktivGrotesk"/>
              </a:rPr>
              <a:t> von Barbara Moser und das </a:t>
            </a:r>
            <a:r>
              <a:rPr lang="de-CH" b="0" i="0" dirty="0" err="1">
                <a:solidFill>
                  <a:srgbClr val="2D2D2D"/>
                </a:solidFill>
                <a:effectLst/>
                <a:latin typeface="AktivGrotesk"/>
              </a:rPr>
              <a:t>SwissBiomass</a:t>
            </a:r>
            <a:r>
              <a:rPr lang="de-CH" b="0" i="0" dirty="0">
                <a:solidFill>
                  <a:srgbClr val="2D2D2D"/>
                </a:solidFill>
                <a:effectLst/>
                <a:latin typeface="AktivGrotesk"/>
              </a:rPr>
              <a:t> Projekt von Esther Thürig</a:t>
            </a:r>
            <a:endParaRPr lang="de-CH" dirty="0"/>
          </a:p>
        </p:txBody>
      </p:sp>
      <p:sp>
        <p:nvSpPr>
          <p:cNvPr id="4" name="Foliennummernplatzhalter 3"/>
          <p:cNvSpPr>
            <a:spLocks noGrp="1"/>
          </p:cNvSpPr>
          <p:nvPr>
            <p:ph type="sldNum" sz="quarter" idx="5"/>
          </p:nvPr>
        </p:nvSpPr>
        <p:spPr/>
        <p:txBody>
          <a:bodyPr/>
          <a:lstStyle/>
          <a:p>
            <a:fld id="{BF6DC95A-5F2E-4067-865E-4C61D34AAC52}" type="slidenum">
              <a:rPr lang="de-CH" smtClean="0"/>
              <a:t>2</a:t>
            </a:fld>
            <a:endParaRPr lang="de-CH"/>
          </a:p>
        </p:txBody>
      </p:sp>
    </p:spTree>
    <p:extLst>
      <p:ext uri="{BB962C8B-B14F-4D97-AF65-F5344CB8AC3E}">
        <p14:creationId xmlns:p14="http://schemas.microsoft.com/office/powerpoint/2010/main" val="12943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1F977-AC49-2988-3E24-9BFE3350ED8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8D45B13-379C-A38D-A3B3-C1875C8833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34137D9C-154C-1667-2341-3CB4A835450A}"/>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5" name="Fußzeilenplatzhalter 4">
            <a:extLst>
              <a:ext uri="{FF2B5EF4-FFF2-40B4-BE49-F238E27FC236}">
                <a16:creationId xmlns:a16="http://schemas.microsoft.com/office/drawing/2014/main" id="{982A1FA8-C9AF-E6B2-E47B-F884A4CEA86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E3F6D46-681F-177C-56CD-93E6E5F0631D}"/>
              </a:ext>
            </a:extLst>
          </p:cNvPr>
          <p:cNvSpPr>
            <a:spLocks noGrp="1"/>
          </p:cNvSpPr>
          <p:nvPr>
            <p:ph type="sldNum" sz="quarter" idx="12"/>
          </p:nvPr>
        </p:nvSpPr>
        <p:spPr/>
        <p:txBody>
          <a:bodyPr/>
          <a:lstStyle/>
          <a:p>
            <a:fld id="{BFD4DFE1-AF59-494A-A927-6A74DFA3CD01}" type="slidenum">
              <a:rPr lang="de-CH" smtClean="0"/>
              <a:t>‹Nr.›</a:t>
            </a:fld>
            <a:endParaRPr lang="de-CH"/>
          </a:p>
        </p:txBody>
      </p:sp>
    </p:spTree>
    <p:extLst>
      <p:ext uri="{BB962C8B-B14F-4D97-AF65-F5344CB8AC3E}">
        <p14:creationId xmlns:p14="http://schemas.microsoft.com/office/powerpoint/2010/main" val="10975903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FD569-A76E-68A1-B1E6-39C14706D55B}"/>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6F604F6-1BE7-26F8-AA9A-E1B9F1F55FE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69F40C9-8C5E-F2C2-244E-C90B1C5A94FF}"/>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5" name="Fußzeilenplatzhalter 4">
            <a:extLst>
              <a:ext uri="{FF2B5EF4-FFF2-40B4-BE49-F238E27FC236}">
                <a16:creationId xmlns:a16="http://schemas.microsoft.com/office/drawing/2014/main" id="{D900A518-53AE-E56B-A308-99B38C59448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36D0750-EFBC-D868-B22C-322DF890BCC6}"/>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198749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F221B80-7277-DC6C-F7A3-61F4405985D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EA1E0B3-9055-1F5E-0AC5-BBF31693718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986D4CC-CD37-446F-2C7A-4A2172BBC0A3}"/>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5" name="Fußzeilenplatzhalter 4">
            <a:extLst>
              <a:ext uri="{FF2B5EF4-FFF2-40B4-BE49-F238E27FC236}">
                <a16:creationId xmlns:a16="http://schemas.microsoft.com/office/drawing/2014/main" id="{C09FAC34-C426-6AD4-BF25-113A5413FBF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9A6632B-70AF-1683-6CB2-91A18AF3312E}"/>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107832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83DA3-6B0D-66B5-11E4-5BEEA1EABCA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512CBDE-B74A-035B-C5A4-B2B6C98C128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E36F07D-95A8-1C96-C764-10B4CB3D12CE}"/>
              </a:ext>
            </a:extLst>
          </p:cNvPr>
          <p:cNvSpPr>
            <a:spLocks noGrp="1"/>
          </p:cNvSpPr>
          <p:nvPr>
            <p:ph type="dt" sz="half" idx="10"/>
          </p:nvPr>
        </p:nvSpPr>
        <p:spPr/>
        <p:txBody>
          <a:bodyPr/>
          <a:lstStyle/>
          <a:p>
            <a:fld id="{E3DC03A3-C13A-4AC2-9F98-AD8CA6711A57}" type="datetimeFigureOut">
              <a:rPr lang="de-CH" smtClean="0"/>
              <a:t>08.04.2025</a:t>
            </a:fld>
            <a:endParaRPr lang="de-CH"/>
          </a:p>
        </p:txBody>
      </p:sp>
      <p:sp>
        <p:nvSpPr>
          <p:cNvPr id="5" name="Fußzeilenplatzhalter 4">
            <a:extLst>
              <a:ext uri="{FF2B5EF4-FFF2-40B4-BE49-F238E27FC236}">
                <a16:creationId xmlns:a16="http://schemas.microsoft.com/office/drawing/2014/main" id="{B60EAC57-F5B0-BDDC-D171-5F609BC5538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A23E7D0-BC87-D194-5277-61C17BD542AE}"/>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236092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6738B-3AE7-2059-40A9-8C25391DFF5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16F049F-1AC5-9A97-5D6A-9333E448D9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AD40644-ABF6-CCD3-4163-E4B484D7314C}"/>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5" name="Fußzeilenplatzhalter 4">
            <a:extLst>
              <a:ext uri="{FF2B5EF4-FFF2-40B4-BE49-F238E27FC236}">
                <a16:creationId xmlns:a16="http://schemas.microsoft.com/office/drawing/2014/main" id="{F499EE50-3F9B-2D85-D107-54AB4455E5E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7493F05-6C5B-B12D-FFD4-14BB89FD90BB}"/>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340891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729DE-0183-40DA-E10B-5C943A8A50D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9E7BF2A-BEF5-BE84-6E2F-0B5CB42590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A38E1290-4B4B-3242-2364-7A4844A90C2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853C75F-D211-DB79-FD3D-89AE0EDE64F5}"/>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6" name="Fußzeilenplatzhalter 5">
            <a:extLst>
              <a:ext uri="{FF2B5EF4-FFF2-40B4-BE49-F238E27FC236}">
                <a16:creationId xmlns:a16="http://schemas.microsoft.com/office/drawing/2014/main" id="{3B39B282-672E-AB48-B35B-E88248A4CC4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0EE9DD6-12BE-53EB-62D0-17449A63A1CF}"/>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222028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3DEB2-9818-F7C9-6FC5-C343B87BC40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06814863-4450-B200-4B3B-078A212B2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5161B9-48F5-55CE-CE1D-8B149D7BC94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C52E6B51-24CB-642F-263E-B6A8477DD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10F8453-C8FB-2B27-E34F-F97DA952D4A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CB2FB24E-696E-8D94-95D9-154838FC071F}"/>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8" name="Fußzeilenplatzhalter 7">
            <a:extLst>
              <a:ext uri="{FF2B5EF4-FFF2-40B4-BE49-F238E27FC236}">
                <a16:creationId xmlns:a16="http://schemas.microsoft.com/office/drawing/2014/main" id="{5D08D191-5C38-2337-4473-2F1EF9936611}"/>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078A587-48C0-D64D-27D0-CBB763DE4DD3}"/>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74969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A6C71-81B0-FC95-233E-18BFE4AA78B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1CE6B410-9A37-CD45-6F63-6D461035D052}"/>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4" name="Fußzeilenplatzhalter 3">
            <a:extLst>
              <a:ext uri="{FF2B5EF4-FFF2-40B4-BE49-F238E27FC236}">
                <a16:creationId xmlns:a16="http://schemas.microsoft.com/office/drawing/2014/main" id="{C8C23433-BF18-D603-6985-E9116AE1DFEA}"/>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62BE15FB-BB3A-0BD9-39C8-90085C76B5C5}"/>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263922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DBFD63A-26DE-71DC-AD32-FE2F6E949C0B}"/>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3" name="Fußzeilenplatzhalter 2">
            <a:extLst>
              <a:ext uri="{FF2B5EF4-FFF2-40B4-BE49-F238E27FC236}">
                <a16:creationId xmlns:a16="http://schemas.microsoft.com/office/drawing/2014/main" id="{DA1E21E3-CCBB-C097-AF98-5EEFFB82BF20}"/>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DA09EA6-D7DD-2D7F-57C5-57AA47DA95F6}"/>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765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5FB94-61BC-F6FD-57AA-F0BC424C1C3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BE508541-1804-D922-797F-53DBE8D05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1E0477B4-856A-8198-2192-8B124AEE2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6B71BDA-44F5-6786-D1AA-DD1E08E507F4}"/>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6" name="Fußzeilenplatzhalter 5">
            <a:extLst>
              <a:ext uri="{FF2B5EF4-FFF2-40B4-BE49-F238E27FC236}">
                <a16:creationId xmlns:a16="http://schemas.microsoft.com/office/drawing/2014/main" id="{A7D408D0-ED3A-E7E0-44A7-9B66CA84123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51EE0AD-9CE9-8D9F-09F7-FC0FDF6289F7}"/>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110147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F9F04-ED20-6461-C290-0445D6BE31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6831FBCE-16C2-3D5C-FAF1-479B8290B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F8283930-A960-0C97-286F-3566AE5E3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431FE5-E9DC-4E98-994A-E347F2D00D1E}"/>
              </a:ext>
            </a:extLst>
          </p:cNvPr>
          <p:cNvSpPr>
            <a:spLocks noGrp="1"/>
          </p:cNvSpPr>
          <p:nvPr>
            <p:ph type="dt" sz="half" idx="10"/>
          </p:nvPr>
        </p:nvSpPr>
        <p:spPr/>
        <p:txBody>
          <a:bodyPr/>
          <a:lstStyle/>
          <a:p>
            <a:fld id="{FBDC0BCD-3047-4D53-8DAC-8768E90C0085}" type="datetimeFigureOut">
              <a:rPr lang="de-CH" smtClean="0"/>
              <a:t>08.04.2025</a:t>
            </a:fld>
            <a:endParaRPr lang="de-CH"/>
          </a:p>
        </p:txBody>
      </p:sp>
      <p:sp>
        <p:nvSpPr>
          <p:cNvPr id="6" name="Fußzeilenplatzhalter 5">
            <a:extLst>
              <a:ext uri="{FF2B5EF4-FFF2-40B4-BE49-F238E27FC236}">
                <a16:creationId xmlns:a16="http://schemas.microsoft.com/office/drawing/2014/main" id="{8D4A9378-77FB-26D7-31E1-03B8F051450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8D01AB3-AE77-8C57-57AD-0280066D7FEA}"/>
              </a:ext>
            </a:extLst>
          </p:cNvPr>
          <p:cNvSpPr>
            <a:spLocks noGrp="1"/>
          </p:cNvSpPr>
          <p:nvPr>
            <p:ph type="sldNum" sz="quarter" idx="12"/>
          </p:nvPr>
        </p:nvSpPr>
        <p:spPr/>
        <p:txBody>
          <a:bodyPr/>
          <a:lstStyle/>
          <a:p>
            <a:fld id="{78FB30D7-4B3C-49C4-ADA1-DAD4827F7B1B}" type="slidenum">
              <a:rPr lang="de-CH" smtClean="0"/>
              <a:t>‹Nr.›</a:t>
            </a:fld>
            <a:endParaRPr lang="de-CH"/>
          </a:p>
        </p:txBody>
      </p:sp>
    </p:spTree>
    <p:extLst>
      <p:ext uri="{BB962C8B-B14F-4D97-AF65-F5344CB8AC3E}">
        <p14:creationId xmlns:p14="http://schemas.microsoft.com/office/powerpoint/2010/main" val="208633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D31DF1-CDB7-1F89-9561-EC1B214C7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96D48911-E387-D340-4117-A203B738E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79E8E7C-B8F9-AA48-140D-6ACAB2FF5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DC0BCD-3047-4D53-8DAC-8768E90C0085}" type="datetimeFigureOut">
              <a:rPr lang="de-CH" smtClean="0"/>
              <a:t>08.04.2025</a:t>
            </a:fld>
            <a:endParaRPr lang="de-CH"/>
          </a:p>
        </p:txBody>
      </p:sp>
      <p:sp>
        <p:nvSpPr>
          <p:cNvPr id="5" name="Fußzeilenplatzhalter 4">
            <a:extLst>
              <a:ext uri="{FF2B5EF4-FFF2-40B4-BE49-F238E27FC236}">
                <a16:creationId xmlns:a16="http://schemas.microsoft.com/office/drawing/2014/main" id="{F511408B-90CB-10BD-FD4C-90B2D6798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0812DD6A-5D10-EF9F-BF94-F71C188C1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FB30D7-4B3C-49C4-ADA1-DAD4827F7B1B}" type="slidenum">
              <a:rPr lang="de-CH" smtClean="0"/>
              <a:t>‹Nr.›</a:t>
            </a:fld>
            <a:endParaRPr lang="de-CH"/>
          </a:p>
        </p:txBody>
      </p:sp>
    </p:spTree>
    <p:extLst>
      <p:ext uri="{BB962C8B-B14F-4D97-AF65-F5344CB8AC3E}">
        <p14:creationId xmlns:p14="http://schemas.microsoft.com/office/powerpoint/2010/main" val="38563532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5.jpeg"/><Relationship Id="rId18" Type="http://schemas.openxmlformats.org/officeDocument/2006/relationships/image" Target="../media/image8.jpeg"/><Relationship Id="rId3" Type="http://schemas.openxmlformats.org/officeDocument/2006/relationships/image" Target="../media/image21.png"/><Relationship Id="rId21" Type="http://schemas.openxmlformats.org/officeDocument/2006/relationships/image" Target="../media/image25.jpeg"/><Relationship Id="rId7" Type="http://schemas.openxmlformats.org/officeDocument/2006/relationships/image" Target="../media/image23.jpeg"/><Relationship Id="rId12" Type="http://schemas.openxmlformats.org/officeDocument/2006/relationships/image" Target="../media/image13.jpeg"/><Relationship Id="rId17" Type="http://schemas.openxmlformats.org/officeDocument/2006/relationships/image" Target="../media/image7.jpe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2.jpeg"/><Relationship Id="rId5" Type="http://schemas.openxmlformats.org/officeDocument/2006/relationships/image" Target="../media/image2.jpeg"/><Relationship Id="rId15" Type="http://schemas.openxmlformats.org/officeDocument/2006/relationships/image" Target="../media/image17.png"/><Relationship Id="rId23" Type="http://schemas.openxmlformats.org/officeDocument/2006/relationships/image" Target="../media/image27.jpeg"/><Relationship Id="rId10" Type="http://schemas.openxmlformats.org/officeDocument/2006/relationships/image" Target="../media/image11.jpeg"/><Relationship Id="rId19" Type="http://schemas.openxmlformats.org/officeDocument/2006/relationships/image" Target="../media/image19.jpeg"/><Relationship Id="rId4" Type="http://schemas.openxmlformats.org/officeDocument/2006/relationships/image" Target="../media/image22.jpeg"/><Relationship Id="rId9" Type="http://schemas.openxmlformats.org/officeDocument/2006/relationships/image" Target="../media/image10.jpeg"/><Relationship Id="rId14" Type="http://schemas.openxmlformats.org/officeDocument/2006/relationships/image" Target="../media/image16.jpe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Kleidung, Baum, Person enthält.&#10;&#10;KI-generierte Inhalte können fehlerhaft sein.">
            <a:extLst>
              <a:ext uri="{FF2B5EF4-FFF2-40B4-BE49-F238E27FC236}">
                <a16:creationId xmlns:a16="http://schemas.microsoft.com/office/drawing/2014/main" id="{8F3968B5-14C5-09D6-6A6E-2546FC455D6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5400000">
            <a:off x="7708506" y="3994789"/>
            <a:ext cx="2829772" cy="2034494"/>
          </a:xfrm>
          <a:prstGeom prst="rect">
            <a:avLst/>
          </a:prstGeom>
        </p:spPr>
      </p:pic>
      <p:pic>
        <p:nvPicPr>
          <p:cNvPr id="13" name="Picture 12" descr="Schneeballblättriger Ahorn Details - Baumbestimmung, Laubhölzer bestimmen (Acer  opalus)">
            <a:extLst>
              <a:ext uri="{FF2B5EF4-FFF2-40B4-BE49-F238E27FC236}">
                <a16:creationId xmlns:a16="http://schemas.microsoft.com/office/drawing/2014/main" id="{FAF0A53A-9678-7AD1-D47F-AE1A1BD0BA3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2550260" y="1550265"/>
            <a:ext cx="746647" cy="564326"/>
          </a:xfrm>
          <a:prstGeom prst="rect">
            <a:avLst/>
          </a:prstGeom>
          <a:noFill/>
          <a:extLst>
            <a:ext uri="{909E8E84-426E-40DD-AFC4-6F175D3DCCD1}">
              <a14:hiddenFill xmlns:a14="http://schemas.microsoft.com/office/drawing/2010/main">
                <a:solidFill>
                  <a:srgbClr val="FFFFFF"/>
                </a:solidFill>
              </a14:hiddenFill>
            </a:ext>
          </a:extLst>
        </p:spPr>
      </p:pic>
      <p:pic>
        <p:nvPicPr>
          <p:cNvPr id="30" name="Grafik 29" descr="Ein Bild, das draußen, Gras, Halbstrauch, Pflanzengesellschaft enthält.&#10;&#10;Automatisch generierte Beschreibung">
            <a:extLst>
              <a:ext uri="{FF2B5EF4-FFF2-40B4-BE49-F238E27FC236}">
                <a16:creationId xmlns:a16="http://schemas.microsoft.com/office/drawing/2014/main" id="{6CC51597-2495-2F1D-6840-85414C20926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39"/>
          <a:stretch/>
        </p:blipFill>
        <p:spPr>
          <a:xfrm rot="5400000">
            <a:off x="5635620" y="3952103"/>
            <a:ext cx="2829771" cy="2119866"/>
          </a:xfrm>
          <a:prstGeom prst="rect">
            <a:avLst/>
          </a:prstGeom>
        </p:spPr>
      </p:pic>
      <p:pic>
        <p:nvPicPr>
          <p:cNvPr id="39" name="Grafik 38" descr="Ein Bild, das draußen, Wolke, Pflanze, Himmel enthält.&#10;&#10;Automatisch generierte Beschreibung">
            <a:extLst>
              <a:ext uri="{FF2B5EF4-FFF2-40B4-BE49-F238E27FC236}">
                <a16:creationId xmlns:a16="http://schemas.microsoft.com/office/drawing/2014/main" id="{AD79575A-BC23-11D9-C166-D4985C8EBDE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rot="5400000">
            <a:off x="9738815" y="3995673"/>
            <a:ext cx="2829770" cy="2034493"/>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pic>
      <p:sp>
        <p:nvSpPr>
          <p:cNvPr id="2" name="Titel 1">
            <a:extLst>
              <a:ext uri="{FF2B5EF4-FFF2-40B4-BE49-F238E27FC236}">
                <a16:creationId xmlns:a16="http://schemas.microsoft.com/office/drawing/2014/main" id="{0BFF10E3-108C-64F7-3202-82DEA626148F}"/>
              </a:ext>
            </a:extLst>
          </p:cNvPr>
          <p:cNvSpPr>
            <a:spLocks noGrp="1"/>
          </p:cNvSpPr>
          <p:nvPr>
            <p:ph type="title"/>
          </p:nvPr>
        </p:nvSpPr>
        <p:spPr>
          <a:xfrm>
            <a:off x="802420" y="135711"/>
            <a:ext cx="10515600" cy="842573"/>
          </a:xfrm>
        </p:spPr>
        <p:txBody>
          <a:bodyPr vert="horz" lIns="0" tIns="0" rIns="0" bIns="0" rtlCol="0" anchor="t" anchorCtr="0">
            <a:noAutofit/>
          </a:bodyPr>
          <a:lstStyle/>
          <a:p>
            <a:pPr defTabSz="685800">
              <a:lnSpc>
                <a:spcPct val="100000"/>
              </a:lnSpc>
            </a:pPr>
            <a:r>
              <a:rPr lang="de-CH" sz="3600" b="1" dirty="0">
                <a:solidFill>
                  <a:srgbClr val="006666"/>
                </a:solidFill>
                <a:latin typeface="+mn-lt"/>
              </a:rPr>
              <a:t>Testpflanzungen zukunftsfähiger Baumarten </a:t>
            </a:r>
            <a:br>
              <a:rPr lang="de-CH" sz="3600" b="1" dirty="0">
                <a:solidFill>
                  <a:srgbClr val="006666"/>
                </a:solidFill>
                <a:latin typeface="+mn-lt"/>
              </a:rPr>
            </a:br>
            <a:r>
              <a:rPr lang="de-CH" sz="1800" b="1" dirty="0">
                <a:solidFill>
                  <a:srgbClr val="006666"/>
                </a:solidFill>
                <a:latin typeface="+mn-lt"/>
              </a:rPr>
              <a:t>Netzwerk für Praxis und Forschung </a:t>
            </a:r>
            <a:br>
              <a:rPr lang="de-CH" sz="2400" b="0" dirty="0">
                <a:solidFill>
                  <a:srgbClr val="006666"/>
                </a:solidFill>
                <a:latin typeface="+mn-lt"/>
              </a:rPr>
            </a:br>
            <a:r>
              <a:rPr lang="de-CH" sz="1800" b="0" dirty="0">
                <a:solidFill>
                  <a:srgbClr val="006666"/>
                </a:solidFill>
                <a:latin typeface="+mn-lt"/>
              </a:rPr>
              <a:t>Gemeinsam realisiert durch BAFU, Kantone, Waldeigentümer, Forstbetriebe und WSL</a:t>
            </a:r>
            <a:endParaRPr lang="de-CH" sz="3600" b="1" dirty="0">
              <a:solidFill>
                <a:srgbClr val="006666"/>
              </a:solidFill>
              <a:latin typeface="+mn-lt"/>
            </a:endParaRPr>
          </a:p>
        </p:txBody>
      </p:sp>
      <p:pic>
        <p:nvPicPr>
          <p:cNvPr id="6" name="Grafik 5" descr="Ein Bild, das Pflanze, Baum, Handfläche enthält.&#10;&#10;Automatisch generierte Beschreibung">
            <a:extLst>
              <a:ext uri="{FF2B5EF4-FFF2-40B4-BE49-F238E27FC236}">
                <a16:creationId xmlns:a16="http://schemas.microsoft.com/office/drawing/2014/main" id="{4312D3EB-FB96-09D0-3B21-B8114788CF8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8074604">
            <a:off x="9696973" y="644824"/>
            <a:ext cx="607500" cy="405000"/>
          </a:xfrm>
          <a:prstGeom prst="rect">
            <a:avLst/>
          </a:prstGeom>
        </p:spPr>
      </p:pic>
      <p:pic>
        <p:nvPicPr>
          <p:cNvPr id="7" name="Grafik 6" descr="Ein Bild, das Pflanze, Baum enthält.&#10;&#10;Automatisch generierte Beschreibung">
            <a:extLst>
              <a:ext uri="{FF2B5EF4-FFF2-40B4-BE49-F238E27FC236}">
                <a16:creationId xmlns:a16="http://schemas.microsoft.com/office/drawing/2014/main" id="{FF5F89A1-0718-B1CE-7E95-BEA8B314F232}"/>
              </a:ext>
            </a:extLst>
          </p:cNvPr>
          <p:cNvPicPr preferRelativeResize="0">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516198">
            <a:off x="363380" y="1385097"/>
            <a:ext cx="847485" cy="564990"/>
          </a:xfrm>
          <a:prstGeom prst="rect">
            <a:avLst/>
          </a:prstGeom>
        </p:spPr>
      </p:pic>
      <p:pic>
        <p:nvPicPr>
          <p:cNvPr id="8" name="Picture 2" descr="Blatt Bergahorn (Acer pseudoplatanus)">
            <a:extLst>
              <a:ext uri="{FF2B5EF4-FFF2-40B4-BE49-F238E27FC236}">
                <a16:creationId xmlns:a16="http://schemas.microsoft.com/office/drawing/2014/main" id="{47F154EB-9AB4-BFA8-EECF-2819BB38144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857323">
            <a:off x="5141134" y="3179418"/>
            <a:ext cx="824117" cy="5494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latt Traubeneiche (Quercus petraea)">
            <a:extLst>
              <a:ext uri="{FF2B5EF4-FFF2-40B4-BE49-F238E27FC236}">
                <a16:creationId xmlns:a16="http://schemas.microsoft.com/office/drawing/2014/main" id="{7CF652EB-A391-EEA2-9F0F-EEF2B858C719}"/>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88939" y="2679017"/>
            <a:ext cx="842325" cy="561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latt Kirschbaum (Prunus avium)">
            <a:extLst>
              <a:ext uri="{FF2B5EF4-FFF2-40B4-BE49-F238E27FC236}">
                <a16:creationId xmlns:a16="http://schemas.microsoft.com/office/drawing/2014/main" id="{39666D5C-F6DD-0B4F-ED24-E0797D20E8E4}"/>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5400000">
            <a:off x="4461132" y="1422696"/>
            <a:ext cx="621275" cy="4141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BOTH - Baumlexikon - Zerr-Eiche">
            <a:extLst>
              <a:ext uri="{FF2B5EF4-FFF2-40B4-BE49-F238E27FC236}">
                <a16:creationId xmlns:a16="http://schemas.microsoft.com/office/drawing/2014/main" id="{9DEC905E-602B-E559-6A19-532B6DB7A9E0}"/>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rot="2583417">
            <a:off x="5142119" y="1416552"/>
            <a:ext cx="944522" cy="629682"/>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Ein Bild, das Pflanze, Baum, Konifere enthält.&#10;&#10;Automatisch generierte Beschreibung">
            <a:extLst>
              <a:ext uri="{FF2B5EF4-FFF2-40B4-BE49-F238E27FC236}">
                <a16:creationId xmlns:a16="http://schemas.microsoft.com/office/drawing/2014/main" id="{528EC24C-6A05-7BEE-58F0-0A03A4765AB5}"/>
              </a:ext>
            </a:extLst>
          </p:cNvPr>
          <p:cNvPicPr preferRelativeResize="0">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7502725">
            <a:off x="1906783" y="2018857"/>
            <a:ext cx="911250" cy="607500"/>
          </a:xfrm>
          <a:prstGeom prst="rect">
            <a:avLst/>
          </a:prstGeom>
        </p:spPr>
      </p:pic>
      <p:pic>
        <p:nvPicPr>
          <p:cNvPr id="15" name="Grafik 14" descr="Ein Bild, das Pflanze, Baum, Eiche, Ahorn enthält.&#10;&#10;Automatisch generierte Beschreibung">
            <a:extLst>
              <a:ext uri="{FF2B5EF4-FFF2-40B4-BE49-F238E27FC236}">
                <a16:creationId xmlns:a16="http://schemas.microsoft.com/office/drawing/2014/main" id="{2CC753F0-FD9E-7228-4C7F-A57A56478A31}"/>
              </a:ext>
            </a:extLst>
          </p:cNvPr>
          <p:cNvPicPr preferRelativeResize="0">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4089998">
            <a:off x="5233939" y="2200762"/>
            <a:ext cx="715583" cy="477055"/>
          </a:xfrm>
          <a:prstGeom prst="rect">
            <a:avLst/>
          </a:prstGeom>
        </p:spPr>
      </p:pic>
      <p:pic>
        <p:nvPicPr>
          <p:cNvPr id="16" name="Grafik 15" descr="Ein Bild, das Pflanze, Baum, Ahorn enthält.&#10;&#10;Automatisch generierte Beschreibung">
            <a:extLst>
              <a:ext uri="{FF2B5EF4-FFF2-40B4-BE49-F238E27FC236}">
                <a16:creationId xmlns:a16="http://schemas.microsoft.com/office/drawing/2014/main" id="{919BEFD9-0091-736D-AE04-449A0025B16F}"/>
              </a:ext>
            </a:extLst>
          </p:cNvPr>
          <p:cNvPicPr preferRelativeResize="0">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7589189">
            <a:off x="11156509" y="288548"/>
            <a:ext cx="911250" cy="607500"/>
          </a:xfrm>
          <a:prstGeom prst="rect">
            <a:avLst/>
          </a:prstGeom>
        </p:spPr>
      </p:pic>
      <p:pic>
        <p:nvPicPr>
          <p:cNvPr id="17" name="Grafik 16" descr="Ein Bild, das Pflanze, Baum, Handfläche enthält.&#10;&#10;Automatisch generierte Beschreibung">
            <a:extLst>
              <a:ext uri="{FF2B5EF4-FFF2-40B4-BE49-F238E27FC236}">
                <a16:creationId xmlns:a16="http://schemas.microsoft.com/office/drawing/2014/main" id="{BDA82A0B-DCAF-8823-7E0A-695E6C83D1E2}"/>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87129" y="2005993"/>
            <a:ext cx="690303" cy="460202"/>
          </a:xfrm>
          <a:prstGeom prst="rect">
            <a:avLst/>
          </a:prstGeom>
        </p:spPr>
      </p:pic>
      <p:pic>
        <p:nvPicPr>
          <p:cNvPr id="18" name="Grafik 17" descr="Ein Bild, das Pflanze, Baum, Konifere enthält.&#10;&#10;Automatisch generierte Beschreibung">
            <a:extLst>
              <a:ext uri="{FF2B5EF4-FFF2-40B4-BE49-F238E27FC236}">
                <a16:creationId xmlns:a16="http://schemas.microsoft.com/office/drawing/2014/main" id="{CE0367F5-18F4-CEA6-8AF6-AE2B9091771B}"/>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3048501">
            <a:off x="57642" y="2246690"/>
            <a:ext cx="699836" cy="466557"/>
          </a:xfrm>
          <a:prstGeom prst="rect">
            <a:avLst/>
          </a:prstGeom>
        </p:spPr>
      </p:pic>
      <p:pic>
        <p:nvPicPr>
          <p:cNvPr id="19" name="Grafik 18" descr="Ein Bild, das Pflanze, Baum, Handfläche enthält.&#10;&#10;Automatisch generierte Beschreibung">
            <a:extLst>
              <a:ext uri="{FF2B5EF4-FFF2-40B4-BE49-F238E27FC236}">
                <a16:creationId xmlns:a16="http://schemas.microsoft.com/office/drawing/2014/main" id="{24A95EC8-CA05-F2BF-2591-456CD73C45E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549191" y="1342338"/>
            <a:ext cx="755034" cy="503356"/>
          </a:xfrm>
          <a:prstGeom prst="rect">
            <a:avLst/>
          </a:prstGeom>
        </p:spPr>
      </p:pic>
      <p:pic>
        <p:nvPicPr>
          <p:cNvPr id="20" name="Grafik 19">
            <a:extLst>
              <a:ext uri="{FF2B5EF4-FFF2-40B4-BE49-F238E27FC236}">
                <a16:creationId xmlns:a16="http://schemas.microsoft.com/office/drawing/2014/main" id="{8E107055-9E22-3150-5972-B796FE24C180}"/>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flipH="1">
            <a:off x="10440204" y="96713"/>
            <a:ext cx="588455" cy="615203"/>
          </a:xfrm>
          <a:prstGeom prst="rect">
            <a:avLst/>
          </a:prstGeom>
        </p:spPr>
      </p:pic>
      <p:pic>
        <p:nvPicPr>
          <p:cNvPr id="21" name="Grafik 20" descr="Ein Bild, das Pflanze, Baum enthält.&#10;&#10;Automatisch generierte Beschreibung">
            <a:extLst>
              <a:ext uri="{FF2B5EF4-FFF2-40B4-BE49-F238E27FC236}">
                <a16:creationId xmlns:a16="http://schemas.microsoft.com/office/drawing/2014/main" id="{5979B241-B39D-567C-7EEC-437C2B0D1DA4}"/>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rot="17379064">
            <a:off x="3418473" y="1526368"/>
            <a:ext cx="847691" cy="565127"/>
          </a:xfrm>
          <a:prstGeom prst="rect">
            <a:avLst/>
          </a:prstGeom>
        </p:spPr>
      </p:pic>
      <p:sp>
        <p:nvSpPr>
          <p:cNvPr id="31" name="Textfeld 30">
            <a:extLst>
              <a:ext uri="{FF2B5EF4-FFF2-40B4-BE49-F238E27FC236}">
                <a16:creationId xmlns:a16="http://schemas.microsoft.com/office/drawing/2014/main" id="{3CB1D9E6-A02C-33AD-CBC2-3A48E08A3800}"/>
              </a:ext>
            </a:extLst>
          </p:cNvPr>
          <p:cNvSpPr txBox="1"/>
          <p:nvPr/>
        </p:nvSpPr>
        <p:spPr>
          <a:xfrm>
            <a:off x="5989469" y="6146881"/>
            <a:ext cx="2330024" cy="241926"/>
          </a:xfrm>
          <a:prstGeom prst="rect">
            <a:avLst/>
          </a:prstGeom>
          <a:solidFill>
            <a:schemeClr val="tx1">
              <a:alpha val="30000"/>
            </a:schemeClr>
          </a:solidFill>
        </p:spPr>
        <p:txBody>
          <a:bodyPr wrap="square" rtlCol="0">
            <a:spAutoFit/>
          </a:bodyPr>
          <a:lstStyle/>
          <a:p>
            <a:r>
              <a:rPr lang="de-CH" sz="972" dirty="0">
                <a:solidFill>
                  <a:schemeClr val="bg1"/>
                </a:solidFill>
              </a:rPr>
              <a:t>Traubeneiche bei Samedan Foto: KS</a:t>
            </a:r>
          </a:p>
        </p:txBody>
      </p:sp>
      <p:sp>
        <p:nvSpPr>
          <p:cNvPr id="34" name="Textfeld 33">
            <a:extLst>
              <a:ext uri="{FF2B5EF4-FFF2-40B4-BE49-F238E27FC236}">
                <a16:creationId xmlns:a16="http://schemas.microsoft.com/office/drawing/2014/main" id="{4B36A931-F9C2-F0A3-5432-EA18EC4FBA41}"/>
              </a:ext>
            </a:extLst>
          </p:cNvPr>
          <p:cNvSpPr txBox="1"/>
          <p:nvPr/>
        </p:nvSpPr>
        <p:spPr>
          <a:xfrm>
            <a:off x="2809211" y="2205752"/>
            <a:ext cx="1633781" cy="369332"/>
          </a:xfrm>
          <a:prstGeom prst="rect">
            <a:avLst/>
          </a:prstGeom>
          <a:noFill/>
        </p:spPr>
        <p:txBody>
          <a:bodyPr wrap="none" rtlCol="0">
            <a:spAutoFit/>
          </a:bodyPr>
          <a:lstStyle/>
          <a:p>
            <a:pPr algn="l"/>
            <a:r>
              <a:rPr lang="de-CH" b="1" dirty="0">
                <a:solidFill>
                  <a:srgbClr val="006666"/>
                </a:solidFill>
              </a:rPr>
              <a:t>18 Baumarten</a:t>
            </a:r>
          </a:p>
        </p:txBody>
      </p:sp>
      <p:sp>
        <p:nvSpPr>
          <p:cNvPr id="35" name="Textfeld 34">
            <a:extLst>
              <a:ext uri="{FF2B5EF4-FFF2-40B4-BE49-F238E27FC236}">
                <a16:creationId xmlns:a16="http://schemas.microsoft.com/office/drawing/2014/main" id="{A0FB8998-0817-7B16-97C9-D9277712CAFF}"/>
              </a:ext>
            </a:extLst>
          </p:cNvPr>
          <p:cNvSpPr txBox="1"/>
          <p:nvPr/>
        </p:nvSpPr>
        <p:spPr>
          <a:xfrm>
            <a:off x="938575" y="6442144"/>
            <a:ext cx="2849306" cy="369332"/>
          </a:xfrm>
          <a:prstGeom prst="rect">
            <a:avLst/>
          </a:prstGeom>
          <a:noFill/>
        </p:spPr>
        <p:txBody>
          <a:bodyPr wrap="none" rtlCol="0">
            <a:spAutoFit/>
          </a:bodyPr>
          <a:lstStyle/>
          <a:p>
            <a:pPr algn="l"/>
            <a:r>
              <a:rPr lang="de-CH" b="1" dirty="0">
                <a:solidFill>
                  <a:srgbClr val="006666"/>
                </a:solidFill>
              </a:rPr>
              <a:t>56 Testpflanzungsflächen</a:t>
            </a:r>
          </a:p>
        </p:txBody>
      </p:sp>
      <p:sp>
        <p:nvSpPr>
          <p:cNvPr id="36" name="Textfeld 35">
            <a:extLst>
              <a:ext uri="{FF2B5EF4-FFF2-40B4-BE49-F238E27FC236}">
                <a16:creationId xmlns:a16="http://schemas.microsoft.com/office/drawing/2014/main" id="{3A4F3B84-3468-0AD2-EB67-890D7E8E51C7}"/>
              </a:ext>
            </a:extLst>
          </p:cNvPr>
          <p:cNvSpPr txBox="1"/>
          <p:nvPr/>
        </p:nvSpPr>
        <p:spPr>
          <a:xfrm>
            <a:off x="5987794" y="1443172"/>
            <a:ext cx="5695075" cy="923330"/>
          </a:xfrm>
          <a:prstGeom prst="rect">
            <a:avLst/>
          </a:prstGeom>
          <a:noFill/>
        </p:spPr>
        <p:txBody>
          <a:bodyPr wrap="square" rtlCol="0">
            <a:spAutoFit/>
          </a:bodyPr>
          <a:lstStyle/>
          <a:p>
            <a:pPr algn="l"/>
            <a:r>
              <a:rPr lang="de-CH" b="1" dirty="0">
                <a:solidFill>
                  <a:srgbClr val="006666"/>
                </a:solidFill>
                <a:ea typeface="+mj-ea"/>
                <a:cs typeface="+mj-cs"/>
              </a:rPr>
              <a:t>Langfristiges Ziel: </a:t>
            </a:r>
            <a:r>
              <a:rPr lang="de-CH" dirty="0">
                <a:solidFill>
                  <a:srgbClr val="006666"/>
                </a:solidFill>
                <a:ea typeface="+mj-ea"/>
                <a:cs typeface="+mj-cs"/>
              </a:rPr>
              <a:t>Wir können für die Waldstandorte der Schweiz Baumarten empfehlen, die mit zunehmendem Klimawandel am besten gedeihen.</a:t>
            </a:r>
          </a:p>
        </p:txBody>
      </p:sp>
      <p:sp>
        <p:nvSpPr>
          <p:cNvPr id="43" name="Textfeld 42">
            <a:extLst>
              <a:ext uri="{FF2B5EF4-FFF2-40B4-BE49-F238E27FC236}">
                <a16:creationId xmlns:a16="http://schemas.microsoft.com/office/drawing/2014/main" id="{B163CA86-7419-9F68-97AC-14A951B49F6D}"/>
              </a:ext>
            </a:extLst>
          </p:cNvPr>
          <p:cNvSpPr txBox="1"/>
          <p:nvPr/>
        </p:nvSpPr>
        <p:spPr>
          <a:xfrm>
            <a:off x="10182021" y="5350849"/>
            <a:ext cx="1980625" cy="660624"/>
          </a:xfrm>
          <a:prstGeom prst="rect">
            <a:avLst/>
          </a:prstGeom>
          <a:solidFill>
            <a:srgbClr val="006666">
              <a:alpha val="50196"/>
            </a:srgbClr>
          </a:solidFill>
        </p:spPr>
        <p:txBody>
          <a:bodyPr wrap="square" rtlCol="0">
            <a:spAutoFit/>
          </a:bodyPr>
          <a:lstStyle>
            <a:defPPr>
              <a:defRPr lang="de-DE"/>
            </a:defPPr>
            <a:lvl1pPr>
              <a:defRPr kern="100">
                <a:solidFill>
                  <a:schemeClr val="bg1"/>
                </a:solidFill>
                <a:ea typeface="Calibri" panose="020F0502020204030204" pitchFamily="34" charset="0"/>
                <a:cs typeface="Times New Roman" panose="02020603050405020304" pitchFamily="18" charset="0"/>
              </a:defRPr>
            </a:lvl1pPr>
          </a:lstStyle>
          <a:p>
            <a:r>
              <a:rPr lang="de-CH" dirty="0"/>
              <a:t>…zu den Umwelt-bedingungen</a:t>
            </a:r>
          </a:p>
        </p:txBody>
      </p:sp>
      <p:sp>
        <p:nvSpPr>
          <p:cNvPr id="44" name="Textfeld 43">
            <a:extLst>
              <a:ext uri="{FF2B5EF4-FFF2-40B4-BE49-F238E27FC236}">
                <a16:creationId xmlns:a16="http://schemas.microsoft.com/office/drawing/2014/main" id="{BBDF45C8-C587-43A7-23C2-C05EDFF4F7C1}"/>
              </a:ext>
            </a:extLst>
          </p:cNvPr>
          <p:cNvSpPr txBox="1"/>
          <p:nvPr/>
        </p:nvSpPr>
        <p:spPr>
          <a:xfrm>
            <a:off x="6014972" y="3680258"/>
            <a:ext cx="2049898" cy="646331"/>
          </a:xfrm>
          <a:prstGeom prst="rect">
            <a:avLst/>
          </a:prstGeom>
          <a:solidFill>
            <a:srgbClr val="006666">
              <a:alpha val="50196"/>
            </a:srgbClr>
          </a:solidFill>
        </p:spPr>
        <p:txBody>
          <a:bodyPr wrap="square" rtlCol="0">
            <a:spAutoFit/>
          </a:bodyPr>
          <a:lstStyle/>
          <a:p>
            <a:r>
              <a:rPr lang="de-CH" kern="100" dirty="0">
                <a:solidFill>
                  <a:schemeClr val="bg1"/>
                </a:solidFill>
                <a:ea typeface="Calibri" panose="020F0502020204030204" pitchFamily="34" charset="0"/>
                <a:cs typeface="Times New Roman" panose="02020603050405020304" pitchFamily="18" charset="0"/>
              </a:rPr>
              <a:t>…zum Überleben und zur Vitalität </a:t>
            </a:r>
          </a:p>
        </p:txBody>
      </p:sp>
      <p:sp>
        <p:nvSpPr>
          <p:cNvPr id="45" name="Textfeld 22">
            <a:extLst>
              <a:ext uri="{FF2B5EF4-FFF2-40B4-BE49-F238E27FC236}">
                <a16:creationId xmlns:a16="http://schemas.microsoft.com/office/drawing/2014/main" id="{40329C36-DE20-EA33-C7A2-2F60071EFB8C}"/>
              </a:ext>
            </a:extLst>
          </p:cNvPr>
          <p:cNvSpPr txBox="1"/>
          <p:nvPr/>
        </p:nvSpPr>
        <p:spPr>
          <a:xfrm>
            <a:off x="8064870" y="5333093"/>
            <a:ext cx="2116047" cy="646331"/>
          </a:xfrm>
          <a:prstGeom prst="rect">
            <a:avLst/>
          </a:prstGeom>
          <a:solidFill>
            <a:srgbClr val="006666">
              <a:alpha val="50196"/>
            </a:srgbClr>
          </a:solidFill>
        </p:spPr>
        <p:txBody>
          <a:bodyPr wrap="square" rtlCol="0">
            <a:spAutoFit/>
          </a:bodyPr>
          <a:lstStyle>
            <a:defPPr>
              <a:defRPr lang="de-DE"/>
            </a:defPPr>
            <a:lvl1pPr>
              <a:defRPr kern="100">
                <a:solidFill>
                  <a:schemeClr val="bg1"/>
                </a:solidFill>
                <a:ea typeface="Calibri" panose="020F0502020204030204" pitchFamily="34" charset="0"/>
                <a:cs typeface="Times New Roman" panose="02020603050405020304" pitchFamily="18" charset="0"/>
              </a:defRPr>
            </a:lvl1pPr>
          </a:lstStyle>
          <a:p>
            <a:r>
              <a:rPr lang="de-CH" dirty="0"/>
              <a:t>…zum Wachstum der Bäume</a:t>
            </a:r>
          </a:p>
        </p:txBody>
      </p:sp>
      <p:pic>
        <p:nvPicPr>
          <p:cNvPr id="5" name="Grafik 4" descr="Ein Bild, das grün enthält.&#10;&#10;Automatisch generierte Beschreibung">
            <a:extLst>
              <a:ext uri="{FF2B5EF4-FFF2-40B4-BE49-F238E27FC236}">
                <a16:creationId xmlns:a16="http://schemas.microsoft.com/office/drawing/2014/main" id="{921146CA-56BC-7153-C85F-59BC3B5B2F16}"/>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rot="4084165">
            <a:off x="333533" y="3159263"/>
            <a:ext cx="607500" cy="405000"/>
          </a:xfrm>
          <a:prstGeom prst="rect">
            <a:avLst/>
          </a:prstGeom>
        </p:spPr>
      </p:pic>
      <p:sp>
        <p:nvSpPr>
          <p:cNvPr id="33" name="Textfeld 32">
            <a:extLst>
              <a:ext uri="{FF2B5EF4-FFF2-40B4-BE49-F238E27FC236}">
                <a16:creationId xmlns:a16="http://schemas.microsoft.com/office/drawing/2014/main" id="{881C32B8-7859-4F9F-8318-304B874FA560}"/>
              </a:ext>
            </a:extLst>
          </p:cNvPr>
          <p:cNvSpPr txBox="1"/>
          <p:nvPr/>
        </p:nvSpPr>
        <p:spPr>
          <a:xfrm>
            <a:off x="8091104" y="6146881"/>
            <a:ext cx="2281271" cy="241926"/>
          </a:xfrm>
          <a:prstGeom prst="rect">
            <a:avLst/>
          </a:prstGeom>
          <a:solidFill>
            <a:schemeClr val="tx1">
              <a:alpha val="30000"/>
            </a:schemeClr>
          </a:solidFill>
        </p:spPr>
        <p:txBody>
          <a:bodyPr wrap="square" rtlCol="0">
            <a:spAutoFit/>
          </a:bodyPr>
          <a:lstStyle>
            <a:defPPr>
              <a:defRPr lang="de-DE"/>
            </a:defPPr>
            <a:lvl1pPr>
              <a:defRPr sz="972">
                <a:solidFill>
                  <a:schemeClr val="bg1"/>
                </a:solidFill>
              </a:defRPr>
            </a:lvl1pPr>
          </a:lstStyle>
          <a:p>
            <a:r>
              <a:rPr lang="de-CH" dirty="0"/>
              <a:t>Lärchen bei Uznach, Foto: KS</a:t>
            </a:r>
          </a:p>
        </p:txBody>
      </p:sp>
      <p:sp>
        <p:nvSpPr>
          <p:cNvPr id="46" name="Textfeld 45">
            <a:extLst>
              <a:ext uri="{FF2B5EF4-FFF2-40B4-BE49-F238E27FC236}">
                <a16:creationId xmlns:a16="http://schemas.microsoft.com/office/drawing/2014/main" id="{26E59931-BD3D-0E20-3BE7-E5922631492C}"/>
              </a:ext>
            </a:extLst>
          </p:cNvPr>
          <p:cNvSpPr txBox="1"/>
          <p:nvPr/>
        </p:nvSpPr>
        <p:spPr>
          <a:xfrm>
            <a:off x="10160591" y="6146881"/>
            <a:ext cx="2011459" cy="241926"/>
          </a:xfrm>
          <a:prstGeom prst="rect">
            <a:avLst/>
          </a:prstGeom>
          <a:solidFill>
            <a:schemeClr val="tx1">
              <a:alpha val="30000"/>
            </a:schemeClr>
          </a:solidFill>
        </p:spPr>
        <p:txBody>
          <a:bodyPr wrap="square" rtlCol="0">
            <a:spAutoFit/>
          </a:bodyPr>
          <a:lstStyle>
            <a:defPPr>
              <a:defRPr lang="de-DE"/>
            </a:defPPr>
            <a:lvl1pPr>
              <a:defRPr sz="972">
                <a:solidFill>
                  <a:schemeClr val="bg1"/>
                </a:solidFill>
              </a:defRPr>
            </a:lvl1pPr>
          </a:lstStyle>
          <a:p>
            <a:r>
              <a:rPr lang="de-CH" dirty="0"/>
              <a:t>Klimastation bei Bulle, Foto: MW</a:t>
            </a:r>
          </a:p>
        </p:txBody>
      </p:sp>
      <p:sp>
        <p:nvSpPr>
          <p:cNvPr id="47" name="Textfeld 46">
            <a:extLst>
              <a:ext uri="{FF2B5EF4-FFF2-40B4-BE49-F238E27FC236}">
                <a16:creationId xmlns:a16="http://schemas.microsoft.com/office/drawing/2014/main" id="{0D04A08E-D155-4C76-F145-167D2E847155}"/>
              </a:ext>
            </a:extLst>
          </p:cNvPr>
          <p:cNvSpPr txBox="1"/>
          <p:nvPr/>
        </p:nvSpPr>
        <p:spPr>
          <a:xfrm>
            <a:off x="5998506" y="2366088"/>
            <a:ext cx="5695075" cy="1200329"/>
          </a:xfrm>
          <a:prstGeom prst="rect">
            <a:avLst/>
          </a:prstGeom>
          <a:noFill/>
        </p:spPr>
        <p:txBody>
          <a:bodyPr wrap="square" rtlCol="0">
            <a:spAutoFit/>
          </a:bodyPr>
          <a:lstStyle/>
          <a:p>
            <a:pPr algn="l"/>
            <a:r>
              <a:rPr lang="de-CH" b="1" dirty="0">
                <a:solidFill>
                  <a:srgbClr val="006666"/>
                </a:solidFill>
                <a:ea typeface="+mj-ea"/>
                <a:cs typeface="+mj-cs"/>
              </a:rPr>
              <a:t>Vorgehen: </a:t>
            </a:r>
            <a:r>
              <a:rPr lang="de-CH" dirty="0">
                <a:solidFill>
                  <a:srgbClr val="006666"/>
                </a:solidFill>
                <a:ea typeface="+mj-ea"/>
                <a:cs typeface="+mj-cs"/>
              </a:rPr>
              <a:t>Wir testen Baumarten in ihrem heutigen Verbreitungsgebiet und dort, wo das zukünftige Klima für sie als geeignet gilt, und erheben Daten während 30-50 Jahren…</a:t>
            </a:r>
          </a:p>
        </p:txBody>
      </p:sp>
      <p:pic>
        <p:nvPicPr>
          <p:cNvPr id="9" name="Grafik 8" descr="Ein Bild, das Karte enthält.&#10;&#10;Automatisch generierte Beschreibung">
            <a:extLst>
              <a:ext uri="{FF2B5EF4-FFF2-40B4-BE49-F238E27FC236}">
                <a16:creationId xmlns:a16="http://schemas.microsoft.com/office/drawing/2014/main" id="{ECF54CB7-6EEE-419B-7650-9914E0F40401}"/>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225342" y="2497198"/>
            <a:ext cx="6647303" cy="4314278"/>
          </a:xfrm>
          <a:prstGeom prst="rect">
            <a:avLst/>
          </a:prstGeom>
        </p:spPr>
      </p:pic>
      <p:sp>
        <p:nvSpPr>
          <p:cNvPr id="3" name="Textfeld 2">
            <a:extLst>
              <a:ext uri="{FF2B5EF4-FFF2-40B4-BE49-F238E27FC236}">
                <a16:creationId xmlns:a16="http://schemas.microsoft.com/office/drawing/2014/main" id="{6C6EB04D-0C9C-F72C-1FAC-61DE05CB74A0}"/>
              </a:ext>
            </a:extLst>
          </p:cNvPr>
          <p:cNvSpPr txBox="1"/>
          <p:nvPr/>
        </p:nvSpPr>
        <p:spPr>
          <a:xfrm>
            <a:off x="9408930" y="6442144"/>
            <a:ext cx="2783070" cy="369332"/>
          </a:xfrm>
          <a:prstGeom prst="rect">
            <a:avLst/>
          </a:prstGeom>
          <a:noFill/>
        </p:spPr>
        <p:txBody>
          <a:bodyPr wrap="none" rtlCol="0">
            <a:spAutoFit/>
          </a:bodyPr>
          <a:lstStyle/>
          <a:p>
            <a:pPr algn="l"/>
            <a:r>
              <a:rPr lang="de-CH" b="1" dirty="0">
                <a:solidFill>
                  <a:srgbClr val="006666"/>
                </a:solidFill>
              </a:rPr>
              <a:t>www.testpflanzungen.ch</a:t>
            </a:r>
          </a:p>
        </p:txBody>
      </p:sp>
      <p:pic>
        <p:nvPicPr>
          <p:cNvPr id="28" name="Grafik 27" descr="Ein Bild, das Pflanze, Baum, Eiche, Ahorn enthält.&#10;&#10;Automatisch generierte Beschreibung">
            <a:extLst>
              <a:ext uri="{FF2B5EF4-FFF2-40B4-BE49-F238E27FC236}">
                <a16:creationId xmlns:a16="http://schemas.microsoft.com/office/drawing/2014/main" id="{8189FEB4-CAB0-772E-6DDF-F1A741488B23}"/>
              </a:ext>
            </a:extLst>
          </p:cNvPr>
          <p:cNvPicPr preferRelativeResize="0">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4089998">
            <a:off x="5267957" y="2231518"/>
            <a:ext cx="715583" cy="477055"/>
          </a:xfrm>
          <a:prstGeom prst="rect">
            <a:avLst/>
          </a:prstGeom>
        </p:spPr>
      </p:pic>
    </p:spTree>
    <p:extLst>
      <p:ext uri="{BB962C8B-B14F-4D97-AF65-F5344CB8AC3E}">
        <p14:creationId xmlns:p14="http://schemas.microsoft.com/office/powerpoint/2010/main" val="414424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E3A4EE3-6B85-D917-2818-0700784F7FA5}"/>
              </a:ext>
            </a:extLst>
          </p:cNvPr>
          <p:cNvSpPr>
            <a:spLocks noGrp="1"/>
          </p:cNvSpPr>
          <p:nvPr>
            <p:ph type="title"/>
          </p:nvPr>
        </p:nvSpPr>
        <p:spPr>
          <a:xfrm>
            <a:off x="747335" y="135711"/>
            <a:ext cx="10515600" cy="800723"/>
          </a:xfrm>
        </p:spPr>
        <p:txBody>
          <a:bodyPr vert="horz" lIns="0" tIns="0" rIns="0" bIns="0" rtlCol="0" anchor="t" anchorCtr="0">
            <a:noAutofit/>
          </a:bodyPr>
          <a:lstStyle/>
          <a:p>
            <a:pPr defTabSz="685800">
              <a:lnSpc>
                <a:spcPct val="100000"/>
              </a:lnSpc>
            </a:pPr>
            <a:r>
              <a:rPr lang="de-CH" sz="3600" b="1" dirty="0">
                <a:solidFill>
                  <a:srgbClr val="006666"/>
                </a:solidFill>
                <a:latin typeface="+mn-lt"/>
              </a:rPr>
              <a:t>Testpflanzungen zukunftsfähiger Baumarten</a:t>
            </a:r>
            <a:br>
              <a:rPr lang="de-CH" sz="3600" b="1" dirty="0">
                <a:solidFill>
                  <a:srgbClr val="006666"/>
                </a:solidFill>
                <a:latin typeface="+mn-lt"/>
              </a:rPr>
            </a:br>
            <a:br>
              <a:rPr lang="de-CH" sz="3600" b="1" dirty="0">
                <a:solidFill>
                  <a:srgbClr val="006666"/>
                </a:solidFill>
                <a:latin typeface="+mn-lt"/>
              </a:rPr>
            </a:br>
            <a:r>
              <a:rPr lang="de-CH" sz="3600" b="1" dirty="0">
                <a:solidFill>
                  <a:srgbClr val="006666"/>
                </a:solidFill>
                <a:latin typeface="+mn-lt"/>
              </a:rPr>
              <a:t> </a:t>
            </a:r>
            <a:br>
              <a:rPr lang="de-CH" sz="3600" b="1" dirty="0">
                <a:solidFill>
                  <a:srgbClr val="006666"/>
                </a:solidFill>
                <a:latin typeface="+mn-lt"/>
              </a:rPr>
            </a:br>
            <a:br>
              <a:rPr lang="de-CH" sz="1800" dirty="0">
                <a:solidFill>
                  <a:srgbClr val="006666"/>
                </a:solidFill>
                <a:latin typeface="+mn-lt"/>
              </a:rPr>
            </a:br>
            <a:endParaRPr lang="de-CH" sz="1800" dirty="0">
              <a:solidFill>
                <a:srgbClr val="006666"/>
              </a:solidFill>
              <a:latin typeface="+mn-lt"/>
            </a:endParaRPr>
          </a:p>
        </p:txBody>
      </p:sp>
      <p:sp>
        <p:nvSpPr>
          <p:cNvPr id="9" name="Textfeld 8">
            <a:extLst>
              <a:ext uri="{FF2B5EF4-FFF2-40B4-BE49-F238E27FC236}">
                <a16:creationId xmlns:a16="http://schemas.microsoft.com/office/drawing/2014/main" id="{48F80494-02FF-70E7-86F8-01754CDACCFB}"/>
              </a:ext>
            </a:extLst>
          </p:cNvPr>
          <p:cNvSpPr txBox="1"/>
          <p:nvPr/>
        </p:nvSpPr>
        <p:spPr>
          <a:xfrm>
            <a:off x="2796157" y="3008181"/>
            <a:ext cx="5903539" cy="1754326"/>
          </a:xfrm>
          <a:prstGeom prst="rect">
            <a:avLst/>
          </a:prstGeom>
          <a:noFill/>
        </p:spPr>
        <p:txBody>
          <a:bodyPr wrap="square" rtlCol="0">
            <a:spAutoFit/>
          </a:bodyPr>
          <a:lstStyle/>
          <a:p>
            <a:r>
              <a:rPr lang="de-CH" sz="1800" b="1" dirty="0">
                <a:solidFill>
                  <a:srgbClr val="006666"/>
                </a:solidFill>
                <a:latin typeface="+mn-lt"/>
              </a:rPr>
              <a:t>Aktueller Stand</a:t>
            </a:r>
          </a:p>
          <a:p>
            <a:pPr marL="285750" indent="-285750">
              <a:buFont typeface="Arial" panose="020B0604020202020204" pitchFamily="34" charset="0"/>
              <a:buChar char="•"/>
            </a:pPr>
            <a:r>
              <a:rPr lang="de-CH" sz="1800" dirty="0">
                <a:solidFill>
                  <a:srgbClr val="006666"/>
                </a:solidFill>
                <a:latin typeface="+mn-lt"/>
              </a:rPr>
              <a:t>Im Frühjahr 2023 wurde die </a:t>
            </a:r>
            <a:r>
              <a:rPr lang="de-CH" b="1" dirty="0">
                <a:solidFill>
                  <a:srgbClr val="006666"/>
                </a:solidFill>
              </a:rPr>
              <a:t>letzte Fläche </a:t>
            </a:r>
            <a:r>
              <a:rPr lang="de-CH" dirty="0">
                <a:solidFill>
                  <a:srgbClr val="006666"/>
                </a:solidFill>
              </a:rPr>
              <a:t>eingerichtet</a:t>
            </a:r>
          </a:p>
          <a:p>
            <a:pPr marL="285750" indent="-285750">
              <a:buFont typeface="Arial" panose="020B0604020202020204" pitchFamily="34" charset="0"/>
              <a:buChar char="•"/>
            </a:pPr>
            <a:r>
              <a:rPr lang="de-CH" dirty="0">
                <a:solidFill>
                  <a:srgbClr val="006666"/>
                </a:solidFill>
              </a:rPr>
              <a:t>Seit Sommer 2023 wird jährlich an allen Pflanzen </a:t>
            </a:r>
            <a:r>
              <a:rPr lang="de-CH" b="1" dirty="0">
                <a:solidFill>
                  <a:srgbClr val="006666"/>
                </a:solidFill>
              </a:rPr>
              <a:t>Überleben und Vitalität </a:t>
            </a:r>
            <a:r>
              <a:rPr lang="de-CH" dirty="0">
                <a:solidFill>
                  <a:srgbClr val="006666"/>
                </a:solidFill>
              </a:rPr>
              <a:t>beurteilt</a:t>
            </a:r>
          </a:p>
          <a:p>
            <a:pPr marL="285750" indent="-285750">
              <a:buFont typeface="Arial" panose="020B0604020202020204" pitchFamily="34" charset="0"/>
              <a:buChar char="•"/>
            </a:pPr>
            <a:r>
              <a:rPr lang="de-CH" dirty="0">
                <a:solidFill>
                  <a:srgbClr val="006666"/>
                </a:solidFill>
              </a:rPr>
              <a:t>Seit Herbst 2024 werden alle zwei Jahre an allen Pflanzen </a:t>
            </a:r>
            <a:r>
              <a:rPr lang="de-CH" b="1" dirty="0">
                <a:solidFill>
                  <a:srgbClr val="006666"/>
                </a:solidFill>
              </a:rPr>
              <a:t>das Wachstum </a:t>
            </a:r>
            <a:r>
              <a:rPr lang="de-CH" dirty="0">
                <a:solidFill>
                  <a:srgbClr val="006666"/>
                </a:solidFill>
              </a:rPr>
              <a:t>erhoben</a:t>
            </a:r>
          </a:p>
        </p:txBody>
      </p:sp>
      <p:pic>
        <p:nvPicPr>
          <p:cNvPr id="15" name="Grafik 14" descr="Ein Bild, das draußen, Himmel, Gras, Person enthält.&#10;&#10;KI-generierte Inhalte können fehlerhaft sein.">
            <a:extLst>
              <a:ext uri="{FF2B5EF4-FFF2-40B4-BE49-F238E27FC236}">
                <a16:creationId xmlns:a16="http://schemas.microsoft.com/office/drawing/2014/main" id="{1FC7E389-8C7C-5318-2510-CB8F686AECE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80917" y="3008181"/>
            <a:ext cx="2127446" cy="1802986"/>
          </a:xfrm>
          <a:prstGeom prst="rect">
            <a:avLst/>
          </a:prstGeom>
        </p:spPr>
      </p:pic>
      <p:sp>
        <p:nvSpPr>
          <p:cNvPr id="16" name="Textfeld 15">
            <a:extLst>
              <a:ext uri="{FF2B5EF4-FFF2-40B4-BE49-F238E27FC236}">
                <a16:creationId xmlns:a16="http://schemas.microsoft.com/office/drawing/2014/main" id="{6F5416D3-D718-DB5E-F0C7-90FD80267A63}"/>
              </a:ext>
            </a:extLst>
          </p:cNvPr>
          <p:cNvSpPr txBox="1"/>
          <p:nvPr/>
        </p:nvSpPr>
        <p:spPr>
          <a:xfrm>
            <a:off x="584082" y="4549315"/>
            <a:ext cx="2124281" cy="241926"/>
          </a:xfrm>
          <a:prstGeom prst="rect">
            <a:avLst/>
          </a:prstGeom>
          <a:solidFill>
            <a:schemeClr val="tx1">
              <a:alpha val="30000"/>
            </a:schemeClr>
          </a:solidFill>
        </p:spPr>
        <p:txBody>
          <a:bodyPr wrap="square" rtlCol="0">
            <a:spAutoFit/>
          </a:bodyPr>
          <a:lstStyle/>
          <a:p>
            <a:r>
              <a:rPr lang="de-CH" sz="972" dirty="0" err="1">
                <a:solidFill>
                  <a:schemeClr val="bg1"/>
                </a:solidFill>
              </a:rPr>
              <a:t>Champéry</a:t>
            </a:r>
            <a:r>
              <a:rPr lang="de-CH" sz="972" dirty="0">
                <a:solidFill>
                  <a:schemeClr val="bg1"/>
                </a:solidFill>
              </a:rPr>
              <a:t>, Foto: S. Zurbuchen</a:t>
            </a:r>
          </a:p>
        </p:txBody>
      </p:sp>
      <p:sp>
        <p:nvSpPr>
          <p:cNvPr id="17" name="Textfeld 16">
            <a:extLst>
              <a:ext uri="{FF2B5EF4-FFF2-40B4-BE49-F238E27FC236}">
                <a16:creationId xmlns:a16="http://schemas.microsoft.com/office/drawing/2014/main" id="{139DDD84-0C0A-A788-26F3-40E08013E0DF}"/>
              </a:ext>
            </a:extLst>
          </p:cNvPr>
          <p:cNvSpPr txBox="1"/>
          <p:nvPr/>
        </p:nvSpPr>
        <p:spPr>
          <a:xfrm>
            <a:off x="414794" y="4999390"/>
            <a:ext cx="6548739" cy="1200329"/>
          </a:xfrm>
          <a:prstGeom prst="rect">
            <a:avLst/>
          </a:prstGeom>
          <a:noFill/>
        </p:spPr>
        <p:txBody>
          <a:bodyPr wrap="square" rtlCol="0">
            <a:spAutoFit/>
          </a:bodyPr>
          <a:lstStyle/>
          <a:p>
            <a:r>
              <a:rPr lang="de-CH" b="1" dirty="0">
                <a:solidFill>
                  <a:srgbClr val="006666"/>
                </a:solidFill>
              </a:rPr>
              <a:t>Das Netzwerk steht offen für Projekte und wird genutzt</a:t>
            </a:r>
          </a:p>
          <a:p>
            <a:r>
              <a:rPr lang="de-CH" dirty="0">
                <a:solidFill>
                  <a:srgbClr val="006666"/>
                </a:solidFill>
              </a:rPr>
              <a:t>Bereits 6 zusätzliche Projekte nutzen das Testpflanzungs-netzwerk. Das neuste untersucht Wechselwirkungen zwischen Bodengemeinschaften und Pflanzen.</a:t>
            </a:r>
          </a:p>
        </p:txBody>
      </p:sp>
      <p:pic>
        <p:nvPicPr>
          <p:cNvPr id="19" name="Grafik 18" descr="Ein Bild, das Muster, Stoff, draußen, Netz enthält.&#10;&#10;KI-generierte Inhalte können fehlerhaft sein.">
            <a:extLst>
              <a:ext uri="{FF2B5EF4-FFF2-40B4-BE49-F238E27FC236}">
                <a16:creationId xmlns:a16="http://schemas.microsoft.com/office/drawing/2014/main" id="{F4E6767A-6A24-C4A1-6F7A-20AA24CC98F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5400000">
            <a:off x="7291703" y="4608402"/>
            <a:ext cx="1741956" cy="2398295"/>
          </a:xfrm>
          <a:prstGeom prst="rect">
            <a:avLst/>
          </a:prstGeom>
        </p:spPr>
      </p:pic>
      <p:sp>
        <p:nvSpPr>
          <p:cNvPr id="24" name="Textfeld 23">
            <a:extLst>
              <a:ext uri="{FF2B5EF4-FFF2-40B4-BE49-F238E27FC236}">
                <a16:creationId xmlns:a16="http://schemas.microsoft.com/office/drawing/2014/main" id="{E6A2DC49-8389-3279-E201-EB9BE34E0ADD}"/>
              </a:ext>
            </a:extLst>
          </p:cNvPr>
          <p:cNvSpPr txBox="1"/>
          <p:nvPr/>
        </p:nvSpPr>
        <p:spPr>
          <a:xfrm>
            <a:off x="6963533" y="6436602"/>
            <a:ext cx="2364089" cy="241926"/>
          </a:xfrm>
          <a:prstGeom prst="rect">
            <a:avLst/>
          </a:prstGeom>
          <a:solidFill>
            <a:schemeClr val="tx1">
              <a:alpha val="30000"/>
            </a:schemeClr>
          </a:solidFill>
        </p:spPr>
        <p:txBody>
          <a:bodyPr wrap="square" rtlCol="0">
            <a:spAutoFit/>
          </a:bodyPr>
          <a:lstStyle/>
          <a:p>
            <a:r>
              <a:rPr lang="de-CH" sz="972" dirty="0">
                <a:solidFill>
                  <a:schemeClr val="bg1"/>
                </a:solidFill>
              </a:rPr>
              <a:t>Keimexperiment in Neuenegg, Foto: KS</a:t>
            </a:r>
          </a:p>
        </p:txBody>
      </p:sp>
      <p:pic>
        <p:nvPicPr>
          <p:cNvPr id="26" name="Picture 12" descr="Schneeballblättriger Ahorn Details - Baumbestimmung, Laubhölzer bestimmen (Acer  opalus)">
            <a:extLst>
              <a:ext uri="{FF2B5EF4-FFF2-40B4-BE49-F238E27FC236}">
                <a16:creationId xmlns:a16="http://schemas.microsoft.com/office/drawing/2014/main" id="{44957889-BF2B-C7F4-61EB-F4783488EB2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6147548" y="2406066"/>
            <a:ext cx="746647" cy="564326"/>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descr="Ein Bild, das Pflanze, Baum, Handfläche enthält.&#10;&#10;Automatisch generierte Beschreibung">
            <a:extLst>
              <a:ext uri="{FF2B5EF4-FFF2-40B4-BE49-F238E27FC236}">
                <a16:creationId xmlns:a16="http://schemas.microsoft.com/office/drawing/2014/main" id="{21E21F1A-5B9D-C22E-D504-0AA4D4752D5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8074604">
            <a:off x="4718348" y="6060038"/>
            <a:ext cx="607500" cy="405000"/>
          </a:xfrm>
          <a:prstGeom prst="rect">
            <a:avLst/>
          </a:prstGeom>
        </p:spPr>
      </p:pic>
      <p:pic>
        <p:nvPicPr>
          <p:cNvPr id="28" name="Grafik 27" descr="Ein Bild, das Pflanze, Baum enthält.&#10;&#10;Automatisch generierte Beschreibung">
            <a:extLst>
              <a:ext uri="{FF2B5EF4-FFF2-40B4-BE49-F238E27FC236}">
                <a16:creationId xmlns:a16="http://schemas.microsoft.com/office/drawing/2014/main" id="{CCA60BBA-91D4-E351-0672-C6CB2024620A}"/>
              </a:ext>
            </a:extLst>
          </p:cNvPr>
          <p:cNvPicPr preferRelativeResize="0">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516198">
            <a:off x="7766778" y="2563683"/>
            <a:ext cx="721740" cy="481160"/>
          </a:xfrm>
          <a:prstGeom prst="rect">
            <a:avLst/>
          </a:prstGeom>
        </p:spPr>
      </p:pic>
      <p:pic>
        <p:nvPicPr>
          <p:cNvPr id="29" name="Picture 6" descr="Blatt Kirschbaum (Prunus avium)">
            <a:extLst>
              <a:ext uri="{FF2B5EF4-FFF2-40B4-BE49-F238E27FC236}">
                <a16:creationId xmlns:a16="http://schemas.microsoft.com/office/drawing/2014/main" id="{95583A70-0CE9-CFA2-135A-2BB6171EEDF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5400000">
            <a:off x="5776742" y="2661468"/>
            <a:ext cx="621275" cy="4141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BOTH - Baumlexikon - Zerr-Eiche">
            <a:extLst>
              <a:ext uri="{FF2B5EF4-FFF2-40B4-BE49-F238E27FC236}">
                <a16:creationId xmlns:a16="http://schemas.microsoft.com/office/drawing/2014/main" id="{0DDD4355-48AD-AFA6-8F3B-A41E349EE03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583417">
            <a:off x="9449587" y="4234474"/>
            <a:ext cx="944522" cy="629682"/>
          </a:xfrm>
          <a:prstGeom prst="rect">
            <a:avLst/>
          </a:prstGeom>
          <a:noFill/>
          <a:extLst>
            <a:ext uri="{909E8E84-426E-40DD-AFC4-6F175D3DCCD1}">
              <a14:hiddenFill xmlns:a14="http://schemas.microsoft.com/office/drawing/2010/main">
                <a:solidFill>
                  <a:srgbClr val="FFFFFF"/>
                </a:solidFill>
              </a14:hiddenFill>
            </a:ext>
          </a:extLst>
        </p:spPr>
      </p:pic>
      <p:pic>
        <p:nvPicPr>
          <p:cNvPr id="31" name="Grafik 30" descr="Ein Bild, das Pflanze, Baum, Konifere enthält.&#10;&#10;Automatisch generierte Beschreibung">
            <a:extLst>
              <a:ext uri="{FF2B5EF4-FFF2-40B4-BE49-F238E27FC236}">
                <a16:creationId xmlns:a16="http://schemas.microsoft.com/office/drawing/2014/main" id="{F68AE7FC-3459-1BB0-5AC7-477AF65AF5F3}"/>
              </a:ext>
            </a:extLst>
          </p:cNvPr>
          <p:cNvPicPr preferRelativeResize="0">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7502725">
            <a:off x="10064763" y="293694"/>
            <a:ext cx="911250" cy="607500"/>
          </a:xfrm>
          <a:prstGeom prst="rect">
            <a:avLst/>
          </a:prstGeom>
        </p:spPr>
      </p:pic>
      <p:pic>
        <p:nvPicPr>
          <p:cNvPr id="32" name="Grafik 31" descr="Ein Bild, das Pflanze, Baum, Eiche, Ahorn enthält.&#10;&#10;Automatisch generierte Beschreibung">
            <a:extLst>
              <a:ext uri="{FF2B5EF4-FFF2-40B4-BE49-F238E27FC236}">
                <a16:creationId xmlns:a16="http://schemas.microsoft.com/office/drawing/2014/main" id="{B5CB6D09-729A-6A70-5681-BE39A6C29025}"/>
              </a:ext>
            </a:extLst>
          </p:cNvPr>
          <p:cNvPicPr preferRelativeResize="0">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4089998">
            <a:off x="8784181" y="4166825"/>
            <a:ext cx="715583" cy="477055"/>
          </a:xfrm>
          <a:prstGeom prst="rect">
            <a:avLst/>
          </a:prstGeom>
        </p:spPr>
      </p:pic>
      <p:pic>
        <p:nvPicPr>
          <p:cNvPr id="33" name="Grafik 32" descr="Ein Bild, das Pflanze, Baum, Ahorn enthält.&#10;&#10;Automatisch generierte Beschreibung">
            <a:extLst>
              <a:ext uri="{FF2B5EF4-FFF2-40B4-BE49-F238E27FC236}">
                <a16:creationId xmlns:a16="http://schemas.microsoft.com/office/drawing/2014/main" id="{24585919-16A7-7A55-A6B1-18059B1B6D06}"/>
              </a:ext>
            </a:extLst>
          </p:cNvPr>
          <p:cNvPicPr preferRelativeResize="0">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17589189">
            <a:off x="11180104" y="181171"/>
            <a:ext cx="911250" cy="607500"/>
          </a:xfrm>
          <a:prstGeom prst="rect">
            <a:avLst/>
          </a:prstGeom>
        </p:spPr>
      </p:pic>
      <p:pic>
        <p:nvPicPr>
          <p:cNvPr id="34" name="Grafik 33" descr="Ein Bild, das Pflanze, Baum, Konifere enthält.&#10;&#10;Automatisch generierte Beschreibung">
            <a:extLst>
              <a:ext uri="{FF2B5EF4-FFF2-40B4-BE49-F238E27FC236}">
                <a16:creationId xmlns:a16="http://schemas.microsoft.com/office/drawing/2014/main" id="{ACBCD926-540F-C120-D859-BBD905BA574E}"/>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3048501">
            <a:off x="4087250" y="6174589"/>
            <a:ext cx="699836" cy="466557"/>
          </a:xfrm>
          <a:prstGeom prst="rect">
            <a:avLst/>
          </a:prstGeom>
        </p:spPr>
      </p:pic>
      <p:pic>
        <p:nvPicPr>
          <p:cNvPr id="35" name="Grafik 34" descr="Ein Bild, das Pflanze, Baum, Handfläche enthält.&#10;&#10;Automatisch generierte Beschreibung">
            <a:extLst>
              <a:ext uri="{FF2B5EF4-FFF2-40B4-BE49-F238E27FC236}">
                <a16:creationId xmlns:a16="http://schemas.microsoft.com/office/drawing/2014/main" id="{F1B930AB-31BD-20BA-140F-A7DB0B11106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921724" y="4153081"/>
            <a:ext cx="755034" cy="503356"/>
          </a:xfrm>
          <a:prstGeom prst="rect">
            <a:avLst/>
          </a:prstGeom>
        </p:spPr>
      </p:pic>
      <p:pic>
        <p:nvPicPr>
          <p:cNvPr id="36" name="Grafik 35">
            <a:extLst>
              <a:ext uri="{FF2B5EF4-FFF2-40B4-BE49-F238E27FC236}">
                <a16:creationId xmlns:a16="http://schemas.microsoft.com/office/drawing/2014/main" id="{DBEE6C8F-787A-2EEF-1BEE-43F0B9FFCE6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10365587" y="4069221"/>
            <a:ext cx="588455" cy="615203"/>
          </a:xfrm>
          <a:prstGeom prst="rect">
            <a:avLst/>
          </a:prstGeom>
        </p:spPr>
      </p:pic>
      <p:pic>
        <p:nvPicPr>
          <p:cNvPr id="37" name="Grafik 36" descr="Ein Bild, das Pflanze, Baum enthält.&#10;&#10;Automatisch generierte Beschreibung">
            <a:extLst>
              <a:ext uri="{FF2B5EF4-FFF2-40B4-BE49-F238E27FC236}">
                <a16:creationId xmlns:a16="http://schemas.microsoft.com/office/drawing/2014/main" id="{91CD2027-FA51-9FB0-C5BF-ADA88CD80D22}"/>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17379064">
            <a:off x="-32201" y="205321"/>
            <a:ext cx="847691" cy="565127"/>
          </a:xfrm>
          <a:prstGeom prst="rect">
            <a:avLst/>
          </a:prstGeom>
        </p:spPr>
      </p:pic>
      <p:pic>
        <p:nvPicPr>
          <p:cNvPr id="40" name="Picture 2" descr="Blatt Bergahorn (Acer pseudoplatanus)">
            <a:extLst>
              <a:ext uri="{FF2B5EF4-FFF2-40B4-BE49-F238E27FC236}">
                <a16:creationId xmlns:a16="http://schemas.microsoft.com/office/drawing/2014/main" id="{98DFBBBE-58DA-EB47-1905-A92F2631268D}"/>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5857323">
            <a:off x="7614897" y="707364"/>
            <a:ext cx="824117" cy="5494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Blatt Traubeneiche (Quercus petraea)">
            <a:extLst>
              <a:ext uri="{FF2B5EF4-FFF2-40B4-BE49-F238E27FC236}">
                <a16:creationId xmlns:a16="http://schemas.microsoft.com/office/drawing/2014/main" id="{D231A8CA-E5B7-5DAD-8A7C-17906BBF190D}"/>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666216" y="5969403"/>
            <a:ext cx="842325" cy="561550"/>
          </a:xfrm>
          <a:prstGeom prst="rect">
            <a:avLst/>
          </a:prstGeom>
          <a:noFill/>
          <a:extLst>
            <a:ext uri="{909E8E84-426E-40DD-AFC4-6F175D3DCCD1}">
              <a14:hiddenFill xmlns:a14="http://schemas.microsoft.com/office/drawing/2010/main">
                <a:solidFill>
                  <a:srgbClr val="FFFFFF"/>
                </a:solidFill>
              </a14:hiddenFill>
            </a:ext>
          </a:extLst>
        </p:spPr>
      </p:pic>
      <p:pic>
        <p:nvPicPr>
          <p:cNvPr id="42" name="Grafik 41" descr="Ein Bild, das grün enthält.&#10;&#10;Automatisch generierte Beschreibung">
            <a:extLst>
              <a:ext uri="{FF2B5EF4-FFF2-40B4-BE49-F238E27FC236}">
                <a16:creationId xmlns:a16="http://schemas.microsoft.com/office/drawing/2014/main" id="{49E93BCE-5506-7B7F-6DA3-E4AC0121C84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rot="4084165">
            <a:off x="7049343" y="2601763"/>
            <a:ext cx="607500" cy="405000"/>
          </a:xfrm>
          <a:prstGeom prst="rect">
            <a:avLst/>
          </a:prstGeom>
        </p:spPr>
      </p:pic>
      <p:pic>
        <p:nvPicPr>
          <p:cNvPr id="45" name="Grafik 44" descr="Ein Bild, das Baum, draußen, Pflanze, Gras enthält.&#10;&#10;Automatisch generierte Beschreibung">
            <a:extLst>
              <a:ext uri="{FF2B5EF4-FFF2-40B4-BE49-F238E27FC236}">
                <a16:creationId xmlns:a16="http://schemas.microsoft.com/office/drawing/2014/main" id="{5763C8AA-EFAC-50EB-AC49-DD0173A4C4AB}"/>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692628" y="1028181"/>
            <a:ext cx="2694730" cy="1796488"/>
          </a:xfrm>
          <a:prstGeom prst="rect">
            <a:avLst/>
          </a:prstGeom>
        </p:spPr>
      </p:pic>
      <p:pic>
        <p:nvPicPr>
          <p:cNvPr id="38" name="Grafik 37" descr="Ein Bild, das draußen, Pflanze, Wolke, Himmel enthält.&#10;&#10;Automatisch generierte Beschreibung">
            <a:extLst>
              <a:ext uri="{FF2B5EF4-FFF2-40B4-BE49-F238E27FC236}">
                <a16:creationId xmlns:a16="http://schemas.microsoft.com/office/drawing/2014/main" id="{49BEB256-FF84-22BE-232A-66AC63465E32}"/>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85734" y="1028025"/>
            <a:ext cx="2398296" cy="1796907"/>
          </a:xfrm>
          <a:prstGeom prst="rect">
            <a:avLst/>
          </a:prstGeom>
        </p:spPr>
      </p:pic>
      <p:sp>
        <p:nvSpPr>
          <p:cNvPr id="43" name="Textfeld 42">
            <a:extLst>
              <a:ext uri="{FF2B5EF4-FFF2-40B4-BE49-F238E27FC236}">
                <a16:creationId xmlns:a16="http://schemas.microsoft.com/office/drawing/2014/main" id="{D07C7776-0955-98AB-F0C3-20A628FE87CA}"/>
              </a:ext>
            </a:extLst>
          </p:cNvPr>
          <p:cNvSpPr txBox="1"/>
          <p:nvPr/>
        </p:nvSpPr>
        <p:spPr>
          <a:xfrm>
            <a:off x="585733" y="2582743"/>
            <a:ext cx="2420263" cy="241926"/>
          </a:xfrm>
          <a:prstGeom prst="rect">
            <a:avLst/>
          </a:prstGeom>
          <a:solidFill>
            <a:schemeClr val="tx1">
              <a:alpha val="30000"/>
            </a:schemeClr>
          </a:solidFill>
        </p:spPr>
        <p:txBody>
          <a:bodyPr wrap="square" rtlCol="0">
            <a:spAutoFit/>
          </a:bodyPr>
          <a:lstStyle/>
          <a:p>
            <a:r>
              <a:rPr lang="de-CH" sz="972" dirty="0" err="1">
                <a:solidFill>
                  <a:schemeClr val="bg1"/>
                </a:solidFill>
              </a:rPr>
              <a:t>Riddes</a:t>
            </a:r>
            <a:r>
              <a:rPr lang="de-CH" sz="972" dirty="0">
                <a:solidFill>
                  <a:schemeClr val="bg1"/>
                </a:solidFill>
              </a:rPr>
              <a:t>, Foto: </a:t>
            </a:r>
            <a:r>
              <a:rPr lang="de-CH" sz="972" dirty="0" err="1">
                <a:solidFill>
                  <a:schemeClr val="bg1"/>
                </a:solidFill>
              </a:rPr>
              <a:t>Charvoz</a:t>
            </a:r>
            <a:r>
              <a:rPr lang="de-CH" sz="972" dirty="0">
                <a:solidFill>
                  <a:schemeClr val="bg1"/>
                </a:solidFill>
              </a:rPr>
              <a:t> Mathieu</a:t>
            </a:r>
          </a:p>
        </p:txBody>
      </p:sp>
      <p:sp>
        <p:nvSpPr>
          <p:cNvPr id="46" name="Textfeld 45">
            <a:extLst>
              <a:ext uri="{FF2B5EF4-FFF2-40B4-BE49-F238E27FC236}">
                <a16:creationId xmlns:a16="http://schemas.microsoft.com/office/drawing/2014/main" id="{6B7F093A-257A-5B11-6B2B-53D11B5296DD}"/>
              </a:ext>
            </a:extLst>
          </p:cNvPr>
          <p:cNvSpPr txBox="1"/>
          <p:nvPr/>
        </p:nvSpPr>
        <p:spPr>
          <a:xfrm>
            <a:off x="2967095" y="2590319"/>
            <a:ext cx="2420263" cy="241926"/>
          </a:xfrm>
          <a:prstGeom prst="rect">
            <a:avLst/>
          </a:prstGeom>
          <a:solidFill>
            <a:schemeClr val="tx1">
              <a:alpha val="30000"/>
            </a:schemeClr>
          </a:solidFill>
        </p:spPr>
        <p:txBody>
          <a:bodyPr wrap="square" rtlCol="0">
            <a:spAutoFit/>
          </a:bodyPr>
          <a:lstStyle/>
          <a:p>
            <a:r>
              <a:rPr lang="de-CH" sz="972" dirty="0">
                <a:solidFill>
                  <a:schemeClr val="bg1"/>
                </a:solidFill>
              </a:rPr>
              <a:t>Pfeffingen, Foto: Jonas Vögtli</a:t>
            </a:r>
          </a:p>
        </p:txBody>
      </p:sp>
      <p:pic>
        <p:nvPicPr>
          <p:cNvPr id="48" name="Grafik 47">
            <a:extLst>
              <a:ext uri="{FF2B5EF4-FFF2-40B4-BE49-F238E27FC236}">
                <a16:creationId xmlns:a16="http://schemas.microsoft.com/office/drawing/2014/main" id="{83E4D8C5-767F-8FDB-ACDF-624A03015DF4}"/>
              </a:ext>
            </a:extLst>
          </p:cNvPr>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8582391" y="1024712"/>
            <a:ext cx="3167027" cy="2880000"/>
          </a:xfrm>
          <a:prstGeom prst="rect">
            <a:avLst/>
          </a:prstGeom>
        </p:spPr>
      </p:pic>
      <p:sp>
        <p:nvSpPr>
          <p:cNvPr id="49" name="Textfeld 48">
            <a:extLst>
              <a:ext uri="{FF2B5EF4-FFF2-40B4-BE49-F238E27FC236}">
                <a16:creationId xmlns:a16="http://schemas.microsoft.com/office/drawing/2014/main" id="{82E2A0CF-4D8A-B7B1-DF02-7FA09982C6D2}"/>
              </a:ext>
            </a:extLst>
          </p:cNvPr>
          <p:cNvSpPr txBox="1"/>
          <p:nvPr/>
        </p:nvSpPr>
        <p:spPr>
          <a:xfrm rot="16200000">
            <a:off x="7599391" y="2102256"/>
            <a:ext cx="2459925" cy="338554"/>
          </a:xfrm>
          <a:prstGeom prst="rect">
            <a:avLst/>
          </a:prstGeom>
          <a:solidFill>
            <a:schemeClr val="bg1"/>
          </a:solidFill>
        </p:spPr>
        <p:txBody>
          <a:bodyPr wrap="square" rtlCol="0">
            <a:spAutoFit/>
          </a:bodyPr>
          <a:lstStyle/>
          <a:p>
            <a:r>
              <a:rPr lang="de-CH" sz="1600" dirty="0"/>
              <a:t>Jahresniederschlag [mm]</a:t>
            </a:r>
          </a:p>
        </p:txBody>
      </p:sp>
      <p:sp>
        <p:nvSpPr>
          <p:cNvPr id="50" name="Textfeld 49">
            <a:extLst>
              <a:ext uri="{FF2B5EF4-FFF2-40B4-BE49-F238E27FC236}">
                <a16:creationId xmlns:a16="http://schemas.microsoft.com/office/drawing/2014/main" id="{3091F7BA-CAE6-856D-9B7A-91FF8B30F08A}"/>
              </a:ext>
            </a:extLst>
          </p:cNvPr>
          <p:cNvSpPr txBox="1"/>
          <p:nvPr/>
        </p:nvSpPr>
        <p:spPr>
          <a:xfrm>
            <a:off x="8679261" y="3547908"/>
            <a:ext cx="2982363" cy="338554"/>
          </a:xfrm>
          <a:prstGeom prst="rect">
            <a:avLst/>
          </a:prstGeom>
          <a:solidFill>
            <a:schemeClr val="bg1"/>
          </a:solidFill>
        </p:spPr>
        <p:txBody>
          <a:bodyPr wrap="square" rtlCol="0">
            <a:spAutoFit/>
          </a:bodyPr>
          <a:lstStyle/>
          <a:p>
            <a:r>
              <a:rPr lang="de-CH" sz="1600" dirty="0"/>
              <a:t>Mittlere Monatstemperatur [°C]</a:t>
            </a:r>
          </a:p>
        </p:txBody>
      </p:sp>
      <p:sp>
        <p:nvSpPr>
          <p:cNvPr id="53" name="Textfeld 52">
            <a:extLst>
              <a:ext uri="{FF2B5EF4-FFF2-40B4-BE49-F238E27FC236}">
                <a16:creationId xmlns:a16="http://schemas.microsoft.com/office/drawing/2014/main" id="{F7E77114-08F7-1D03-3645-188166884A2B}"/>
              </a:ext>
            </a:extLst>
          </p:cNvPr>
          <p:cNvSpPr txBox="1"/>
          <p:nvPr/>
        </p:nvSpPr>
        <p:spPr>
          <a:xfrm>
            <a:off x="5465043" y="1024712"/>
            <a:ext cx="3156968" cy="1200329"/>
          </a:xfrm>
          <a:prstGeom prst="rect">
            <a:avLst/>
          </a:prstGeom>
          <a:noFill/>
        </p:spPr>
        <p:txBody>
          <a:bodyPr wrap="square" rtlCol="0">
            <a:spAutoFit/>
          </a:bodyPr>
          <a:lstStyle>
            <a:defPPr>
              <a:defRPr lang="de-DE"/>
            </a:defPPr>
            <a:lvl1pPr>
              <a:defRPr b="1">
                <a:solidFill>
                  <a:srgbClr val="006666"/>
                </a:solidFill>
              </a:defRPr>
            </a:lvl1pPr>
          </a:lstStyle>
          <a:p>
            <a:r>
              <a:rPr lang="de-CH" b="0" dirty="0"/>
              <a:t>Netzwerk deckt </a:t>
            </a:r>
            <a:r>
              <a:rPr lang="de-CH" dirty="0"/>
              <a:t>alle Regionen</a:t>
            </a:r>
            <a:r>
              <a:rPr lang="de-CH" b="0" dirty="0"/>
              <a:t>, </a:t>
            </a:r>
            <a:r>
              <a:rPr lang="de-CH" dirty="0"/>
              <a:t>alle waldfähigen Höhenstufen </a:t>
            </a:r>
            <a:r>
              <a:rPr lang="de-CH" b="0" dirty="0"/>
              <a:t>und </a:t>
            </a:r>
            <a:r>
              <a:rPr lang="de-CH" dirty="0"/>
              <a:t>viele Bodentypen</a:t>
            </a:r>
            <a:r>
              <a:rPr lang="de-CH" b="0" dirty="0"/>
              <a:t> der Schweiz ab.</a:t>
            </a:r>
          </a:p>
        </p:txBody>
      </p:sp>
      <p:pic>
        <p:nvPicPr>
          <p:cNvPr id="23" name="Grafik 22">
            <a:extLst>
              <a:ext uri="{FF2B5EF4-FFF2-40B4-BE49-F238E27FC236}">
                <a16:creationId xmlns:a16="http://schemas.microsoft.com/office/drawing/2014/main" id="{5BD609A7-83AD-E647-5711-B5D6ACBFEDC0}"/>
              </a:ext>
            </a:extLst>
          </p:cNvPr>
          <p:cNvPicPr>
            <a:picLocks noChangeAspect="1"/>
          </p:cNvPicPr>
          <p:nvPr/>
        </p:nvPicPr>
        <p:blipFill>
          <a:blip r:embed="rId23" cstate="print">
            <a:extLst>
              <a:ext uri="{28A0092B-C50C-407E-A947-70E740481C1C}">
                <a14:useLocalDpi xmlns:a14="http://schemas.microsoft.com/office/drawing/2010/main"/>
              </a:ext>
            </a:extLst>
          </a:blip>
          <a:srcRect/>
          <a:stretch/>
        </p:blipFill>
        <p:spPr>
          <a:xfrm>
            <a:off x="9361829" y="4936571"/>
            <a:ext cx="2387589" cy="1741957"/>
          </a:xfrm>
          <a:prstGeom prst="rect">
            <a:avLst/>
          </a:prstGeom>
        </p:spPr>
      </p:pic>
      <p:sp>
        <p:nvSpPr>
          <p:cNvPr id="25" name="Textfeld 24">
            <a:extLst>
              <a:ext uri="{FF2B5EF4-FFF2-40B4-BE49-F238E27FC236}">
                <a16:creationId xmlns:a16="http://schemas.microsoft.com/office/drawing/2014/main" id="{2DF3B56F-373F-B058-AAC2-87422BF4D5F0}"/>
              </a:ext>
            </a:extLst>
          </p:cNvPr>
          <p:cNvSpPr txBox="1"/>
          <p:nvPr/>
        </p:nvSpPr>
        <p:spPr>
          <a:xfrm>
            <a:off x="9327622" y="6436602"/>
            <a:ext cx="2421796" cy="241926"/>
          </a:xfrm>
          <a:prstGeom prst="rect">
            <a:avLst/>
          </a:prstGeom>
          <a:solidFill>
            <a:schemeClr val="tx1">
              <a:alpha val="30000"/>
            </a:schemeClr>
          </a:solidFill>
        </p:spPr>
        <p:txBody>
          <a:bodyPr wrap="square" rtlCol="0">
            <a:spAutoFit/>
          </a:bodyPr>
          <a:lstStyle/>
          <a:p>
            <a:r>
              <a:rPr lang="de-CH" sz="972" dirty="0">
                <a:solidFill>
                  <a:schemeClr val="bg1"/>
                </a:solidFill>
              </a:rPr>
              <a:t>Wurzelspitzen, Foto: Gemma Rutten</a:t>
            </a:r>
          </a:p>
        </p:txBody>
      </p:sp>
    </p:spTree>
    <p:extLst>
      <p:ext uri="{BB962C8B-B14F-4D97-AF65-F5344CB8AC3E}">
        <p14:creationId xmlns:p14="http://schemas.microsoft.com/office/powerpoint/2010/main" val="35907912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775</Words>
  <Application>Microsoft Office PowerPoint</Application>
  <PresentationFormat>Breitbild</PresentationFormat>
  <Paragraphs>54</Paragraphs>
  <Slides>2</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vt:i4>
      </vt:variant>
    </vt:vector>
  </HeadingPairs>
  <TitlesOfParts>
    <vt:vector size="10" baseType="lpstr">
      <vt:lpstr>AktivGrotesk</vt:lpstr>
      <vt:lpstr>Aptos</vt:lpstr>
      <vt:lpstr>Aptos Display</vt:lpstr>
      <vt:lpstr>Arial</vt:lpstr>
      <vt:lpstr>Calibri</vt:lpstr>
      <vt:lpstr>Segoe UI</vt:lpstr>
      <vt:lpstr>Selawik Light</vt:lpstr>
      <vt:lpstr>Office</vt:lpstr>
      <vt:lpstr>Testpflanzungen zukunftsfähiger Baumarten  Netzwerk für Praxis und Forschung  Gemeinsam realisiert durch BAFU, Kantone, Waldeigentümer, Forstbetriebe und WSL</vt:lpstr>
      <vt:lpstr>Testpflanzungen zukunftsfähiger Baumarten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Kathrin Streit</dc:creator>
  <cp:lastModifiedBy>Kathrin Streit</cp:lastModifiedBy>
  <cp:revision>13</cp:revision>
  <dcterms:created xsi:type="dcterms:W3CDTF">2025-03-03T14:37:04Z</dcterms:created>
  <dcterms:modified xsi:type="dcterms:W3CDTF">2025-04-08T08:31:05Z</dcterms:modified>
</cp:coreProperties>
</file>